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handoutMasterIdLst>
    <p:handoutMasterId r:id="rId22"/>
  </p:handoutMasterIdLst>
  <p:sldIdLst>
    <p:sldId id="487" r:id="rId3"/>
    <p:sldId id="856" r:id="rId4"/>
    <p:sldId id="857" r:id="rId5"/>
    <p:sldId id="858" r:id="rId6"/>
    <p:sldId id="859" r:id="rId7"/>
    <p:sldId id="860" r:id="rId8"/>
    <p:sldId id="861" r:id="rId9"/>
    <p:sldId id="862" r:id="rId10"/>
    <p:sldId id="852" r:id="rId11"/>
    <p:sldId id="853" r:id="rId12"/>
    <p:sldId id="854" r:id="rId13"/>
    <p:sldId id="855" r:id="rId14"/>
    <p:sldId id="846" r:id="rId15"/>
    <p:sldId id="847" r:id="rId16"/>
    <p:sldId id="848" r:id="rId17"/>
    <p:sldId id="849" r:id="rId18"/>
    <p:sldId id="851" r:id="rId19"/>
    <p:sldId id="85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00A2"/>
    <a:srgbClr val="FDEADA"/>
    <a:srgbClr val="C00000"/>
    <a:srgbClr val="E6B9B8"/>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6" autoAdjust="0"/>
  </p:normalViewPr>
  <p:slideViewPr>
    <p:cSldViewPr>
      <p:cViewPr varScale="1">
        <p:scale>
          <a:sx n="82" d="100"/>
          <a:sy n="82" d="100"/>
        </p:scale>
        <p:origin x="691" y="62"/>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39D220-9986-1645-993A-1DADAE0CC8D4}" type="datetimeFigureOut">
              <a:rPr lang="en-US" smtClean="0"/>
              <a:t>12/3/2024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B78E09-E4CC-E646-A8E2-42364C70E50F}" type="slidenum">
              <a:rPr lang="en-US" smtClean="0"/>
              <a:t>‹#›</a:t>
            </a:fld>
            <a:endParaRPr lang="en-US"/>
          </a:p>
        </p:txBody>
      </p:sp>
    </p:spTree>
    <p:extLst>
      <p:ext uri="{BB962C8B-B14F-4D97-AF65-F5344CB8AC3E}">
        <p14:creationId xmlns:p14="http://schemas.microsoft.com/office/powerpoint/2010/main" val="30658756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9CDA-54DB-42F8-BC0E-B5BB74442020}" type="datetimeFigureOut">
              <a:rPr lang="en-US" smtClean="0"/>
              <a:pPr/>
              <a:t>12/3/2024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218C0E-EBC0-4363-B866-4FBE8A16C4C0}" type="slidenum">
              <a:rPr lang="en-US" smtClean="0"/>
              <a:pPr/>
              <a:t>‹#›</a:t>
            </a:fld>
            <a:endParaRPr lang="en-US"/>
          </a:p>
        </p:txBody>
      </p:sp>
    </p:spTree>
    <p:extLst>
      <p:ext uri="{BB962C8B-B14F-4D97-AF65-F5344CB8AC3E}">
        <p14:creationId xmlns:p14="http://schemas.microsoft.com/office/powerpoint/2010/main" val="37127961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pPr/>
              <a:t>1</a:t>
            </a:fld>
            <a:endParaRPr lang="en-US"/>
          </a:p>
        </p:txBody>
      </p:sp>
    </p:spTree>
    <p:extLst>
      <p:ext uri="{BB962C8B-B14F-4D97-AF65-F5344CB8AC3E}">
        <p14:creationId xmlns:p14="http://schemas.microsoft.com/office/powerpoint/2010/main" val="1279636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explain, color explain</a:t>
            </a:r>
          </a:p>
          <a:p>
            <a:endParaRPr lang="en-US" dirty="0"/>
          </a:p>
          <a:p>
            <a:r>
              <a:rPr lang="en-GB" b="0" i="0" dirty="0">
                <a:solidFill>
                  <a:srgbClr val="0D0D0D"/>
                </a:solidFill>
                <a:effectLst/>
                <a:highlight>
                  <a:srgbClr val="FFFFFF"/>
                </a:highlight>
                <a:latin typeface="Söhne"/>
              </a:rPr>
              <a:t>In addition to using traditional machine learning evaluation metrics such as Similarity, Structural Similarity Index Measurement (SSIM), Pearson Correlation, and PSNR to evaluate our method, we also performed some downstream analysis tasks for further validation. Specifically, we utilized existing cell analysis software, such as </a:t>
            </a:r>
            <a:r>
              <a:rPr lang="en-GB" b="0" i="0" dirty="0" err="1">
                <a:solidFill>
                  <a:srgbClr val="0D0D0D"/>
                </a:solidFill>
                <a:effectLst/>
                <a:highlight>
                  <a:srgbClr val="FFFFFF"/>
                </a:highlight>
                <a:latin typeface="Söhne"/>
              </a:rPr>
              <a:t>QPath</a:t>
            </a:r>
            <a:r>
              <a:rPr lang="en-GB" b="0" i="0" dirty="0">
                <a:solidFill>
                  <a:srgbClr val="0D0D0D"/>
                </a:solidFill>
                <a:effectLst/>
                <a:highlight>
                  <a:srgbClr val="FFFFFF"/>
                </a:highlight>
                <a:latin typeface="Söhne"/>
              </a:rPr>
              <a:t>, to process both the generated virtual MIHC images and the real MIHC images. This downstream analysis involved comparing the virtual and real MIHC images in terms of various metrics, such as the number of cells and the number of positive cells, the proportion of positive cells etc.</a:t>
            </a:r>
            <a:endParaRPr lang="en-US" b="0" i="0" dirty="0">
              <a:solidFill>
                <a:srgbClr val="0D0D0D"/>
              </a:solidFill>
              <a:effectLst/>
              <a:highlight>
                <a:srgbClr val="FFFFFF"/>
              </a:highlight>
              <a:latin typeface="Söhne"/>
            </a:endParaRPr>
          </a:p>
          <a:p>
            <a:endParaRPr lang="en-US" b="0" i="0" dirty="0">
              <a:solidFill>
                <a:srgbClr val="0D0D0D"/>
              </a:solidFill>
              <a:effectLst/>
              <a:highlight>
                <a:srgbClr val="FFFFFF"/>
              </a:highlight>
              <a:latin typeface="Söhne"/>
            </a:endParaRPr>
          </a:p>
          <a:p>
            <a:r>
              <a:rPr lang="en-GB" b="0" i="0" dirty="0">
                <a:solidFill>
                  <a:srgbClr val="0D0D0D"/>
                </a:solidFill>
                <a:effectLst/>
                <a:highlight>
                  <a:srgbClr val="FFFFFF"/>
                </a:highlight>
                <a:latin typeface="Söhne"/>
              </a:rPr>
              <a:t>By conducting these downstream analysis tasks, we aimed to assess the model's performance in practical application scenarios beyond traditional machine learning metrics.</a:t>
            </a:r>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pPr/>
              <a:t>12</a:t>
            </a:fld>
            <a:endParaRPr lang="en-US"/>
          </a:p>
        </p:txBody>
      </p:sp>
    </p:spTree>
    <p:extLst>
      <p:ext uri="{BB962C8B-B14F-4D97-AF65-F5344CB8AC3E}">
        <p14:creationId xmlns:p14="http://schemas.microsoft.com/office/powerpoint/2010/main" val="1583900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motivation lies in that BG, aim, </a:t>
            </a:r>
          </a:p>
          <a:p>
            <a:endParaRPr lang="en-US" dirty="0"/>
          </a:p>
          <a:p>
            <a:r>
              <a:rPr lang="en-GB" b="0" i="0" dirty="0">
                <a:solidFill>
                  <a:srgbClr val="212121"/>
                </a:solidFill>
                <a:effectLst/>
                <a:highlight>
                  <a:srgbClr val="FFFFFF"/>
                </a:highlight>
                <a:latin typeface="Cambria" panose="02040503050406030204" pitchFamily="18" charset="0"/>
              </a:rPr>
              <a:t>our semi-supervised biomarker distribution prediction network utilizes an adversarial learning paradigm</a:t>
            </a:r>
          </a:p>
          <a:p>
            <a:r>
              <a:rPr lang="en-US" dirty="0"/>
              <a:t>It can leverage part of labeled data and large amount of unlabeled data, the network is trained in a progressive manner and the unlabeled data will be trained using a confidence map which pinpointing the confident regions.</a:t>
            </a:r>
          </a:p>
          <a:p>
            <a:endParaRPr lang="en-US" dirty="0"/>
          </a:p>
          <a:p>
            <a:r>
              <a:rPr lang="en-US" dirty="0"/>
              <a:t>Both test set and TCGA validation shows that the proposed method can improve the segmentation performance by incorporating additional data source.</a:t>
            </a:r>
          </a:p>
        </p:txBody>
      </p:sp>
      <p:sp>
        <p:nvSpPr>
          <p:cNvPr id="4" name="Slide Number Placeholder 3"/>
          <p:cNvSpPr>
            <a:spLocks noGrp="1"/>
          </p:cNvSpPr>
          <p:nvPr>
            <p:ph type="sldNum" sz="quarter" idx="5"/>
          </p:nvPr>
        </p:nvSpPr>
        <p:spPr/>
        <p:txBody>
          <a:bodyPr/>
          <a:lstStyle/>
          <a:p>
            <a:fld id="{03218C0E-EBC0-4363-B866-4FBE8A16C4C0}" type="slidenum">
              <a:rPr lang="en-US" smtClean="0"/>
              <a:pPr/>
              <a:t>13</a:t>
            </a:fld>
            <a:endParaRPr lang="en-US"/>
          </a:p>
        </p:txBody>
      </p:sp>
    </p:spTree>
    <p:extLst>
      <p:ext uri="{BB962C8B-B14F-4D97-AF65-F5344CB8AC3E}">
        <p14:creationId xmlns:p14="http://schemas.microsoft.com/office/powerpoint/2010/main" val="3184416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p>
          <a:p>
            <a:r>
              <a:rPr lang="en-US" dirty="0"/>
              <a:t>This is a preliminary work with a prespecified hypothesis based on previous works: </a:t>
            </a:r>
            <a:r>
              <a:rPr lang="en-US" dirty="0" err="1"/>
              <a:t>naevoid</a:t>
            </a:r>
            <a:r>
              <a:rPr lang="en-US" dirty="0"/>
              <a:t>, investigate in detail.</a:t>
            </a:r>
          </a:p>
          <a:p>
            <a:r>
              <a:rPr lang="en-US" dirty="0"/>
              <a:t>This is a collaborative project with pathologists from </a:t>
            </a:r>
            <a:r>
              <a:rPr lang="en-US" dirty="0" err="1"/>
              <a:t>st</a:t>
            </a:r>
            <a:r>
              <a:rPr lang="en-US" dirty="0"/>
              <a:t> George’s hospital of UK, my job is focused on the computational 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Aim: 1,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way I approach this problem is to split the whole melanoma region into 3 consecutive spatial bands according to the distance to the invasive margin. (explain 3 bands)</a:t>
            </a:r>
          </a:p>
          <a:p>
            <a:endParaRPr lang="en-US" dirty="0"/>
          </a:p>
          <a:p>
            <a:r>
              <a:rPr lang="en-US" dirty="0"/>
              <a:t>Quantify cell size, cell nuclear size , proliferation density within these bands and use a COX model to examine the prognostic value.</a:t>
            </a:r>
          </a:p>
          <a:p>
            <a:endParaRPr lang="en-US" dirty="0"/>
          </a:p>
          <a:p>
            <a:r>
              <a:rPr lang="en-US" dirty="0"/>
              <a:t>COX PH Results have demonstrated the potential of nuclear size in the invasive band, limitation, future work</a:t>
            </a:r>
          </a:p>
        </p:txBody>
      </p:sp>
      <p:sp>
        <p:nvSpPr>
          <p:cNvPr id="4" name="Slide Number Placeholder 3"/>
          <p:cNvSpPr>
            <a:spLocks noGrp="1"/>
          </p:cNvSpPr>
          <p:nvPr>
            <p:ph type="sldNum" sz="quarter" idx="5"/>
          </p:nvPr>
        </p:nvSpPr>
        <p:spPr/>
        <p:txBody>
          <a:bodyPr/>
          <a:lstStyle/>
          <a:p>
            <a:fld id="{03218C0E-EBC0-4363-B866-4FBE8A16C4C0}" type="slidenum">
              <a:rPr lang="en-US" smtClean="0"/>
              <a:pPr/>
              <a:t>14</a:t>
            </a:fld>
            <a:endParaRPr lang="en-US"/>
          </a:p>
        </p:txBody>
      </p:sp>
    </p:spTree>
    <p:extLst>
      <p:ext uri="{BB962C8B-B14F-4D97-AF65-F5344CB8AC3E}">
        <p14:creationId xmlns:p14="http://schemas.microsoft.com/office/powerpoint/2010/main" val="3641163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pPr/>
              <a:t>15</a:t>
            </a:fld>
            <a:endParaRPr lang="en-US"/>
          </a:p>
        </p:txBody>
      </p:sp>
    </p:spTree>
    <p:extLst>
      <p:ext uri="{BB962C8B-B14F-4D97-AF65-F5344CB8AC3E}">
        <p14:creationId xmlns:p14="http://schemas.microsoft.com/office/powerpoint/2010/main" val="369108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pPr/>
              <a:t>16</a:t>
            </a:fld>
            <a:endParaRPr lang="en-US"/>
          </a:p>
        </p:txBody>
      </p:sp>
    </p:spTree>
    <p:extLst>
      <p:ext uri="{BB962C8B-B14F-4D97-AF65-F5344CB8AC3E}">
        <p14:creationId xmlns:p14="http://schemas.microsoft.com/office/powerpoint/2010/main" val="692152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pPr/>
              <a:t>17</a:t>
            </a:fld>
            <a:endParaRPr lang="en-US"/>
          </a:p>
        </p:txBody>
      </p:sp>
    </p:spTree>
    <p:extLst>
      <p:ext uri="{BB962C8B-B14F-4D97-AF65-F5344CB8AC3E}">
        <p14:creationId xmlns:p14="http://schemas.microsoft.com/office/powerpoint/2010/main" val="256914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pPr/>
              <a:t>2</a:t>
            </a:fld>
            <a:endParaRPr lang="en-US"/>
          </a:p>
        </p:txBody>
      </p:sp>
    </p:spTree>
    <p:extLst>
      <p:ext uri="{BB962C8B-B14F-4D97-AF65-F5344CB8AC3E}">
        <p14:creationId xmlns:p14="http://schemas.microsoft.com/office/powerpoint/2010/main" val="664911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2FF4D-74F5-1475-7575-7C0516F1E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8C090-5031-EB42-0D3A-3C284995A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E9264A-7EE2-B6DD-F8DD-A07F42630063}"/>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FDD91A0A-9467-926A-7CA6-79941AB24959}"/>
              </a:ext>
            </a:extLst>
          </p:cNvPr>
          <p:cNvSpPr>
            <a:spLocks noGrp="1"/>
          </p:cNvSpPr>
          <p:nvPr>
            <p:ph type="sldNum" sz="quarter" idx="5"/>
          </p:nvPr>
        </p:nvSpPr>
        <p:spPr/>
        <p:txBody>
          <a:bodyPr/>
          <a:lstStyle/>
          <a:p>
            <a:fld id="{03218C0E-EBC0-4363-B866-4FBE8A16C4C0}" type="slidenum">
              <a:rPr lang="en-US" smtClean="0"/>
              <a:pPr/>
              <a:t>3</a:t>
            </a:fld>
            <a:endParaRPr lang="en-US"/>
          </a:p>
        </p:txBody>
      </p:sp>
    </p:spTree>
    <p:extLst>
      <p:ext uri="{BB962C8B-B14F-4D97-AF65-F5344CB8AC3E}">
        <p14:creationId xmlns:p14="http://schemas.microsoft.com/office/powerpoint/2010/main" val="3967388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EAF79-8C1D-B96D-C44D-173D9A705B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8019C7-3034-19B7-37A1-0AF8BBC6E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7DC10-3747-76DB-469D-FC3E5867B9FE}"/>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A3D0DB6A-0D12-0551-3F06-BBF2365E756C}"/>
              </a:ext>
            </a:extLst>
          </p:cNvPr>
          <p:cNvSpPr>
            <a:spLocks noGrp="1"/>
          </p:cNvSpPr>
          <p:nvPr>
            <p:ph type="sldNum" sz="quarter" idx="5"/>
          </p:nvPr>
        </p:nvSpPr>
        <p:spPr/>
        <p:txBody>
          <a:bodyPr/>
          <a:lstStyle/>
          <a:p>
            <a:fld id="{03218C0E-EBC0-4363-B866-4FBE8A16C4C0}" type="slidenum">
              <a:rPr lang="en-US" smtClean="0"/>
              <a:pPr/>
              <a:t>4</a:t>
            </a:fld>
            <a:endParaRPr lang="en-US"/>
          </a:p>
        </p:txBody>
      </p:sp>
    </p:spTree>
    <p:extLst>
      <p:ext uri="{BB962C8B-B14F-4D97-AF65-F5344CB8AC3E}">
        <p14:creationId xmlns:p14="http://schemas.microsoft.com/office/powerpoint/2010/main" val="1037107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6D935-D471-73EC-D854-86DF39573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876AD-565F-2078-B362-BCD97183CF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9F4B1-EF9E-D2D5-97DE-CBD5611922A7}"/>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F56C5EAC-12AA-9CFA-313E-2820BF7C7089}"/>
              </a:ext>
            </a:extLst>
          </p:cNvPr>
          <p:cNvSpPr>
            <a:spLocks noGrp="1"/>
          </p:cNvSpPr>
          <p:nvPr>
            <p:ph type="sldNum" sz="quarter" idx="5"/>
          </p:nvPr>
        </p:nvSpPr>
        <p:spPr/>
        <p:txBody>
          <a:bodyPr/>
          <a:lstStyle/>
          <a:p>
            <a:fld id="{03218C0E-EBC0-4363-B866-4FBE8A16C4C0}" type="slidenum">
              <a:rPr lang="en-US" smtClean="0"/>
              <a:pPr/>
              <a:t>5</a:t>
            </a:fld>
            <a:endParaRPr lang="en-US"/>
          </a:p>
        </p:txBody>
      </p:sp>
    </p:spTree>
    <p:extLst>
      <p:ext uri="{BB962C8B-B14F-4D97-AF65-F5344CB8AC3E}">
        <p14:creationId xmlns:p14="http://schemas.microsoft.com/office/powerpoint/2010/main" val="983624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5A3F7-298E-4172-61EC-881FE1CABB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3D384-7A96-D885-1AA3-A84379F1E3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9D786-AE37-577E-16AA-EC82A34126B7}"/>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1FCC80EC-9C41-90AD-92A5-719A6C8CC442}"/>
              </a:ext>
            </a:extLst>
          </p:cNvPr>
          <p:cNvSpPr>
            <a:spLocks noGrp="1"/>
          </p:cNvSpPr>
          <p:nvPr>
            <p:ph type="sldNum" sz="quarter" idx="5"/>
          </p:nvPr>
        </p:nvSpPr>
        <p:spPr/>
        <p:txBody>
          <a:bodyPr/>
          <a:lstStyle/>
          <a:p>
            <a:fld id="{03218C0E-EBC0-4363-B866-4FBE8A16C4C0}" type="slidenum">
              <a:rPr lang="en-US" smtClean="0"/>
              <a:pPr/>
              <a:t>6</a:t>
            </a:fld>
            <a:endParaRPr lang="en-US"/>
          </a:p>
        </p:txBody>
      </p:sp>
    </p:spTree>
    <p:extLst>
      <p:ext uri="{BB962C8B-B14F-4D97-AF65-F5344CB8AC3E}">
        <p14:creationId xmlns:p14="http://schemas.microsoft.com/office/powerpoint/2010/main" val="3367795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54783-59D2-EBC4-D196-1750F899D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468D8-A431-A6DA-4270-9FA4B121A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C1567-04F0-36A8-9F9D-862050FC792B}"/>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77513E5F-DC42-5D3C-FB22-D45FD9528364}"/>
              </a:ext>
            </a:extLst>
          </p:cNvPr>
          <p:cNvSpPr>
            <a:spLocks noGrp="1"/>
          </p:cNvSpPr>
          <p:nvPr>
            <p:ph type="sldNum" sz="quarter" idx="5"/>
          </p:nvPr>
        </p:nvSpPr>
        <p:spPr/>
        <p:txBody>
          <a:bodyPr/>
          <a:lstStyle/>
          <a:p>
            <a:fld id="{03218C0E-EBC0-4363-B866-4FBE8A16C4C0}" type="slidenum">
              <a:rPr lang="en-US" smtClean="0"/>
              <a:pPr/>
              <a:t>7</a:t>
            </a:fld>
            <a:endParaRPr lang="en-US"/>
          </a:p>
        </p:txBody>
      </p:sp>
    </p:spTree>
    <p:extLst>
      <p:ext uri="{BB962C8B-B14F-4D97-AF65-F5344CB8AC3E}">
        <p14:creationId xmlns:p14="http://schemas.microsoft.com/office/powerpoint/2010/main" val="1630021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363A8-7058-978A-AF36-04E63F8F2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2716-AFAD-F9C3-9A79-02C63AFD2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EAC2-233E-7087-DFCE-93A285597233}"/>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52FC6382-0FD8-D31B-1D95-504A92235C45}"/>
              </a:ext>
            </a:extLst>
          </p:cNvPr>
          <p:cNvSpPr>
            <a:spLocks noGrp="1"/>
          </p:cNvSpPr>
          <p:nvPr>
            <p:ph type="sldNum" sz="quarter" idx="5"/>
          </p:nvPr>
        </p:nvSpPr>
        <p:spPr/>
        <p:txBody>
          <a:bodyPr/>
          <a:lstStyle/>
          <a:p>
            <a:fld id="{03218C0E-EBC0-4363-B866-4FBE8A16C4C0}" type="slidenum">
              <a:rPr lang="en-US" smtClean="0"/>
              <a:pPr/>
              <a:t>8</a:t>
            </a:fld>
            <a:endParaRPr lang="en-US"/>
          </a:p>
        </p:txBody>
      </p:sp>
    </p:spTree>
    <p:extLst>
      <p:ext uri="{BB962C8B-B14F-4D97-AF65-F5344CB8AC3E}">
        <p14:creationId xmlns:p14="http://schemas.microsoft.com/office/powerpoint/2010/main" val="2420369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1.Data-driven method: dataset establishment</a:t>
            </a:r>
          </a:p>
          <a:p>
            <a:r>
              <a:rPr lang="en-US" dirty="0"/>
              <a:t>2.Based on the characteristics of pathological image data, we proposed a ….. Leverage information from different scales, with small regions containing details of cell texture, color, shape </a:t>
            </a:r>
            <a:r>
              <a:rPr lang="en-US" dirty="0" err="1"/>
              <a:t>etc</a:t>
            </a:r>
            <a:r>
              <a:rPr lang="en-US" dirty="0"/>
              <a:t>, and large regions with the distribution patterns of cell clusters and stroma area and their interaction status.</a:t>
            </a:r>
          </a:p>
          <a:p>
            <a:r>
              <a:rPr lang="en-US" dirty="0"/>
              <a:t>3. In addition to the evaluation metrics that are commonly used in the CV world, we also proposed a downstream analysis pipeline to validate the utility and quality of the generated images from a clinical perspective </a:t>
            </a:r>
          </a:p>
        </p:txBody>
      </p:sp>
      <p:sp>
        <p:nvSpPr>
          <p:cNvPr id="4" name="Slide Number Placeholder 3"/>
          <p:cNvSpPr>
            <a:spLocks noGrp="1"/>
          </p:cNvSpPr>
          <p:nvPr>
            <p:ph type="sldNum" sz="quarter" idx="5"/>
          </p:nvPr>
        </p:nvSpPr>
        <p:spPr/>
        <p:txBody>
          <a:bodyPr/>
          <a:lstStyle/>
          <a:p>
            <a:fld id="{03218C0E-EBC0-4363-B866-4FBE8A16C4C0}" type="slidenum">
              <a:rPr lang="en-US" smtClean="0"/>
              <a:pPr/>
              <a:t>11</a:t>
            </a:fld>
            <a:endParaRPr lang="en-US"/>
          </a:p>
        </p:txBody>
      </p:sp>
    </p:spTree>
    <p:extLst>
      <p:ext uri="{BB962C8B-B14F-4D97-AF65-F5344CB8AC3E}">
        <p14:creationId xmlns:p14="http://schemas.microsoft.com/office/powerpoint/2010/main" val="3997307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3392" y="2132857"/>
            <a:ext cx="10363200" cy="1470025"/>
          </a:xfrm>
        </p:spPr>
        <p:txBody>
          <a:bodyPr>
            <a:normAutofit/>
          </a:bodyPr>
          <a:lstStyle>
            <a:lvl1pPr>
              <a:defRPr sz="2800" b="1">
                <a:solidFill>
                  <a:schemeClr val="tx1">
                    <a:lumMod val="65000"/>
                    <a:lumOff val="3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623392" y="3933056"/>
            <a:ext cx="8534400" cy="1752600"/>
          </a:xfrm>
        </p:spPr>
        <p:txBody>
          <a:bodyPr>
            <a:normAutofit/>
          </a:bodyPr>
          <a:lstStyle>
            <a:lvl1pPr marL="0" indent="0" algn="l">
              <a:buNone/>
              <a:defRPr sz="24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8A0F80E9-55FA-4FA4-BF32-94E90AA83E10}"/>
              </a:ext>
            </a:extLst>
          </p:cNvPr>
          <p:cNvCxnSpPr>
            <a:cxnSpLocks noChangeShapeType="1"/>
          </p:cNvCxnSpPr>
          <p:nvPr userDrawn="1"/>
        </p:nvCxnSpPr>
        <p:spPr bwMode="auto">
          <a:xfrm>
            <a:off x="623392" y="3789040"/>
            <a:ext cx="950505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335360" y="1844826"/>
            <a:ext cx="11521280" cy="1470025"/>
          </a:xfrm>
        </p:spPr>
        <p:txBody>
          <a:bodyPr anchor="b">
            <a:normAutofit/>
          </a:bodyPr>
          <a:lstStyle>
            <a:lvl1pPr algn="l">
              <a:defRPr sz="3600">
                <a:solidFill>
                  <a:srgbClr val="9A1D2B"/>
                </a:solidFill>
                <a:latin typeface="+mj-lt"/>
                <a:cs typeface="Arial" pitchFamily="34" charset="0"/>
              </a:defRPr>
            </a:lvl1pPr>
          </a:lstStyle>
          <a:p>
            <a:r>
              <a:rPr lang="en-US" dirty="0"/>
              <a:t>Click to edit Master title style</a:t>
            </a:r>
            <a:endParaRPr lang="en-GB" dirty="0"/>
          </a:p>
        </p:txBody>
      </p:sp>
      <p:sp>
        <p:nvSpPr>
          <p:cNvPr id="3" name="Subtitle 2"/>
          <p:cNvSpPr>
            <a:spLocks noGrp="1"/>
          </p:cNvSpPr>
          <p:nvPr>
            <p:ph type="subTitle" idx="1"/>
          </p:nvPr>
        </p:nvSpPr>
        <p:spPr>
          <a:xfrm>
            <a:off x="335360" y="3356992"/>
            <a:ext cx="1152128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extLst>
      <p:ext uri="{BB962C8B-B14F-4D97-AF65-F5344CB8AC3E}">
        <p14:creationId xmlns:p14="http://schemas.microsoft.com/office/powerpoint/2010/main" val="3268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5360" y="1196752"/>
            <a:ext cx="11521280" cy="576064"/>
          </a:xfrm>
        </p:spPr>
        <p:txBody>
          <a:bodyPr anchor="b">
            <a:normAutofit/>
          </a:bodyPr>
          <a:lstStyle>
            <a:lvl1pPr algn="l">
              <a:defRPr sz="3200">
                <a:solidFill>
                  <a:srgbClr val="9A1D2B"/>
                </a:solidFill>
                <a:latin typeface="+mj-lt"/>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35360" y="1916833"/>
            <a:ext cx="11521280" cy="4209332"/>
          </a:xfrm>
        </p:spPr>
        <p:txBody>
          <a:bodyPr/>
          <a:lstStyle>
            <a:lvl5pP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extLst>
      <p:ext uri="{BB962C8B-B14F-4D97-AF65-F5344CB8AC3E}">
        <p14:creationId xmlns:p14="http://schemas.microsoft.com/office/powerpoint/2010/main" val="360021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360" y="1196753"/>
            <a:ext cx="11521280" cy="4929411"/>
          </a:xfrm>
        </p:spPr>
        <p:txBody>
          <a:bodyPr/>
          <a:lstStyle>
            <a:lvl5pP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extLst>
      <p:ext uri="{BB962C8B-B14F-4D97-AF65-F5344CB8AC3E}">
        <p14:creationId xmlns:p14="http://schemas.microsoft.com/office/powerpoint/2010/main" val="3204549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1277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41277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extLst>
      <p:ext uri="{BB962C8B-B14F-4D97-AF65-F5344CB8AC3E}">
        <p14:creationId xmlns:p14="http://schemas.microsoft.com/office/powerpoint/2010/main" val="3773738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268760"/>
            <a:ext cx="7315200" cy="4176464"/>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2389717" y="5445225"/>
            <a:ext cx="7315200" cy="6549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extLst>
      <p:ext uri="{BB962C8B-B14F-4D97-AF65-F5344CB8AC3E}">
        <p14:creationId xmlns:p14="http://schemas.microsoft.com/office/powerpoint/2010/main" val="1051151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extLst>
      <p:ext uri="{BB962C8B-B14F-4D97-AF65-F5344CB8AC3E}">
        <p14:creationId xmlns:p14="http://schemas.microsoft.com/office/powerpoint/2010/main" val="3547422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sz="3600"/>
            </a:lvl1pPr>
          </a:lstStyle>
          <a:p>
            <a:r>
              <a:rPr lang="en-US" dirty="0"/>
              <a:t>		Click to edit title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C51FE3-7623-4EAD-B2F3-330393A65E7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C51FE3-7623-4EAD-B2F3-330393A65E7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C51FE3-7623-4EAD-B2F3-330393A65E7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jpeg"/><Relationship Id="rId3" Type="http://schemas.openxmlformats.org/officeDocument/2006/relationships/slideLayout" Target="../slideLayouts/slideLayout14.xml"/><Relationship Id="rId7" Type="http://schemas.openxmlformats.org/officeDocument/2006/relationships/theme" Target="../theme/theme2.xml"/><Relationship Id="rId12"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5.jpeg"/><Relationship Id="rId5" Type="http://schemas.openxmlformats.org/officeDocument/2006/relationships/slideLayout" Target="../slideLayouts/slideLayout16.xml"/><Relationship Id="rId10"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79576" y="258212"/>
            <a:ext cx="9302824"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8785" y="647297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51FE3-7623-4EAD-B2F3-330393A65E73}" type="slidenum">
              <a:rPr lang="en-US" smtClean="0"/>
              <a:pPr/>
              <a:t>‹#›</a:t>
            </a:fld>
            <a:endParaRPr lang="en-US"/>
          </a:p>
        </p:txBody>
      </p:sp>
      <p:pic>
        <p:nvPicPr>
          <p:cNvPr id="8" name="Picture 2" descr="TAB_col_white_background.eps">
            <a:extLst>
              <a:ext uri="{FF2B5EF4-FFF2-40B4-BE49-F238E27FC236}">
                <a16:creationId xmlns:a16="http://schemas.microsoft.com/office/drawing/2014/main" id="{BEBFE5C7-1111-4735-BD40-7689CB15DD1C}"/>
              </a:ext>
            </a:extLst>
          </p:cNvPr>
          <p:cNvPicPr>
            <a:picLocks noChangeAspect="1"/>
          </p:cNvPicPr>
          <p:nvPr userDrawn="1"/>
        </p:nvPicPr>
        <p:blipFill>
          <a:blip r:embed="rId13" cstate="print"/>
          <a:srcRect/>
          <a:stretch>
            <a:fillRect/>
          </a:stretch>
        </p:blipFill>
        <p:spPr bwMode="auto">
          <a:xfrm>
            <a:off x="523875" y="509588"/>
            <a:ext cx="1663700" cy="711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3600" kern="1200">
          <a:solidFill>
            <a:srgbClr val="7800A2"/>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23659" y="253032"/>
            <a:ext cx="7200800" cy="8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dirty="0"/>
          </a:p>
        </p:txBody>
      </p:sp>
      <p:sp>
        <p:nvSpPr>
          <p:cNvPr id="1027" name="Text Placeholder 2"/>
          <p:cNvSpPr>
            <a:spLocks noGrp="1"/>
          </p:cNvSpPr>
          <p:nvPr>
            <p:ph type="body" idx="1"/>
          </p:nvPr>
        </p:nvSpPr>
        <p:spPr bwMode="auto">
          <a:xfrm>
            <a:off x="609600" y="1196753"/>
            <a:ext cx="10972800" cy="49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28" name="Picture 7" descr="logo-ltr.tif"/>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4434" y="312080"/>
            <a:ext cx="259291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334434" y="1079500"/>
            <a:ext cx="11523133"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4434" y="6165850"/>
            <a:ext cx="11523133"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67900" y="6237288"/>
            <a:ext cx="198966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315479" y="233836"/>
            <a:ext cx="1339180" cy="745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Footer Placeholder 4"/>
          <p:cNvSpPr>
            <a:spLocks noGrp="1"/>
          </p:cNvSpPr>
          <p:nvPr>
            <p:ph type="ftr" sz="quarter" idx="3"/>
          </p:nvPr>
        </p:nvSpPr>
        <p:spPr>
          <a:xfrm>
            <a:off x="527382"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pic>
        <p:nvPicPr>
          <p:cNvPr id="3" name="Picture 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652848" y="476677"/>
            <a:ext cx="2784000" cy="453535"/>
          </a:xfrm>
          <a:prstGeom prst="rect">
            <a:avLst/>
          </a:prstGeom>
        </p:spPr>
      </p:pic>
      <p:pic>
        <p:nvPicPr>
          <p:cNvPr id="4" name="Picture 3"/>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152117" y="253844"/>
            <a:ext cx="2400000" cy="654876"/>
          </a:xfrm>
          <a:prstGeom prst="rect">
            <a:avLst/>
          </a:prstGeom>
        </p:spPr>
      </p:pic>
      <p:pic>
        <p:nvPicPr>
          <p:cNvPr id="15" name="Picture 7" descr="logo-ltr.tif"/>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4662" y="324732"/>
            <a:ext cx="259291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9867900" y="6237288"/>
            <a:ext cx="198966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2" name="Picture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28597" y="6207517"/>
            <a:ext cx="1344000" cy="402442"/>
          </a:xfrm>
          <a:prstGeom prst="rect">
            <a:avLst/>
          </a:prstGeom>
        </p:spPr>
      </p:pic>
    </p:spTree>
    <p:extLst>
      <p:ext uri="{BB962C8B-B14F-4D97-AF65-F5344CB8AC3E}">
        <p14:creationId xmlns:p14="http://schemas.microsoft.com/office/powerpoint/2010/main" val="18733910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rtl="0" eaLnBrk="1" fontAlgn="base" hangingPunct="1">
        <a:spcBef>
          <a:spcPct val="0"/>
        </a:spcBef>
        <a:spcAft>
          <a:spcPct val="0"/>
        </a:spcAft>
        <a:defRPr sz="3200" kern="1200">
          <a:solidFill>
            <a:srgbClr val="9A1D2B"/>
          </a:solidFill>
          <a:latin typeface="+mj-lt"/>
          <a:ea typeface="+mj-ea"/>
          <a:cs typeface="Arial" pitchFamily="34" charset="0"/>
        </a:defRPr>
      </a:lvl1pPr>
      <a:lvl2pPr algn="l" rtl="0" eaLnBrk="1" fontAlgn="base" hangingPunct="1">
        <a:spcBef>
          <a:spcPct val="0"/>
        </a:spcBef>
        <a:spcAft>
          <a:spcPct val="0"/>
        </a:spcAft>
        <a:defRPr sz="3200">
          <a:solidFill>
            <a:srgbClr val="9A1D2B"/>
          </a:solidFill>
          <a:latin typeface="Arial" charset="0"/>
          <a:cs typeface="Arial" charset="0"/>
        </a:defRPr>
      </a:lvl2pPr>
      <a:lvl3pPr algn="l" rtl="0" eaLnBrk="1" fontAlgn="base" hangingPunct="1">
        <a:spcBef>
          <a:spcPct val="0"/>
        </a:spcBef>
        <a:spcAft>
          <a:spcPct val="0"/>
        </a:spcAft>
        <a:defRPr sz="3200">
          <a:solidFill>
            <a:srgbClr val="9A1D2B"/>
          </a:solidFill>
          <a:latin typeface="Arial" charset="0"/>
          <a:cs typeface="Arial" charset="0"/>
        </a:defRPr>
      </a:lvl3pPr>
      <a:lvl4pPr algn="l" rtl="0" eaLnBrk="1" fontAlgn="base" hangingPunct="1">
        <a:spcBef>
          <a:spcPct val="0"/>
        </a:spcBef>
        <a:spcAft>
          <a:spcPct val="0"/>
        </a:spcAft>
        <a:defRPr sz="3200">
          <a:solidFill>
            <a:srgbClr val="9A1D2B"/>
          </a:solidFill>
          <a:latin typeface="Arial" charset="0"/>
          <a:cs typeface="Arial" charset="0"/>
        </a:defRPr>
      </a:lvl4pPr>
      <a:lvl5pPr algn="l" rtl="0" eaLnBrk="1" fontAlgn="base" hangingPunct="1">
        <a:spcBef>
          <a:spcPct val="0"/>
        </a:spcBef>
        <a:spcAft>
          <a:spcPct val="0"/>
        </a:spcAft>
        <a:defRPr sz="3200">
          <a:solidFill>
            <a:srgbClr val="9A1D2B"/>
          </a:solidFill>
          <a:latin typeface="Arial" charset="0"/>
          <a:cs typeface="Arial" charset="0"/>
        </a:defRPr>
      </a:lvl5pPr>
      <a:lvl6pPr marL="457200" algn="l" rtl="0" eaLnBrk="1" fontAlgn="base" hangingPunct="1">
        <a:spcBef>
          <a:spcPct val="0"/>
        </a:spcBef>
        <a:spcAft>
          <a:spcPct val="0"/>
        </a:spcAft>
        <a:defRPr sz="3200">
          <a:solidFill>
            <a:srgbClr val="9A1D2B"/>
          </a:solidFill>
          <a:latin typeface="Arial" charset="0"/>
          <a:cs typeface="Arial" charset="0"/>
        </a:defRPr>
      </a:lvl6pPr>
      <a:lvl7pPr marL="914400" algn="l" rtl="0" eaLnBrk="1" fontAlgn="base" hangingPunct="1">
        <a:spcBef>
          <a:spcPct val="0"/>
        </a:spcBef>
        <a:spcAft>
          <a:spcPct val="0"/>
        </a:spcAft>
        <a:defRPr sz="3200">
          <a:solidFill>
            <a:srgbClr val="9A1D2B"/>
          </a:solidFill>
          <a:latin typeface="Arial" charset="0"/>
          <a:cs typeface="Arial" charset="0"/>
        </a:defRPr>
      </a:lvl7pPr>
      <a:lvl8pPr marL="1371600" algn="l" rtl="0" eaLnBrk="1" fontAlgn="base" hangingPunct="1">
        <a:spcBef>
          <a:spcPct val="0"/>
        </a:spcBef>
        <a:spcAft>
          <a:spcPct val="0"/>
        </a:spcAft>
        <a:defRPr sz="3200">
          <a:solidFill>
            <a:srgbClr val="9A1D2B"/>
          </a:solidFill>
          <a:latin typeface="Arial" charset="0"/>
          <a:cs typeface="Arial" charset="0"/>
        </a:defRPr>
      </a:lvl8pPr>
      <a:lvl9pPr marL="1828800" algn="l" rtl="0" eaLnBrk="1" fontAlgn="base" hangingPunct="1">
        <a:spcBef>
          <a:spcPct val="0"/>
        </a:spcBef>
        <a:spcAft>
          <a:spcPct val="0"/>
        </a:spcAft>
        <a:defRPr sz="3200">
          <a:solidFill>
            <a:srgbClr val="9A1D2B"/>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rgbClr val="BF2F37"/>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5.jpeg"/><Relationship Id="rId21" Type="http://schemas.openxmlformats.org/officeDocument/2006/relationships/image" Target="../media/image29.png"/><Relationship Id="rId7" Type="http://schemas.openxmlformats.org/officeDocument/2006/relationships/image" Target="../media/image18.png"/><Relationship Id="rId12" Type="http://schemas.microsoft.com/office/2007/relationships/hdphoto" Target="../media/hdphoto4.wdp"/><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0.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0.png"/><Relationship Id="rId24" Type="http://schemas.openxmlformats.org/officeDocument/2006/relationships/image" Target="../media/image32.png"/><Relationship Id="rId5" Type="http://schemas.openxmlformats.org/officeDocument/2006/relationships/image" Target="../media/image17.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microsoft.com/office/2007/relationships/hdphoto" Target="../media/hdphoto3.wdp"/><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6.jpeg"/><Relationship Id="rId9" Type="http://schemas.openxmlformats.org/officeDocument/2006/relationships/image" Target="../media/image19.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web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microsoft.com/office/2007/relationships/hdphoto" Target="../media/hdphoto5.wdp"/><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6"/>
          <p:cNvSpPr>
            <a:spLocks noChangeArrowheads="1"/>
          </p:cNvSpPr>
          <p:nvPr/>
        </p:nvSpPr>
        <p:spPr bwMode="auto">
          <a:xfrm>
            <a:off x="407368" y="1402476"/>
            <a:ext cx="972108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defRPr/>
            </a:pPr>
            <a:r>
              <a:rPr lang="en-US" sz="3000" b="1" dirty="0">
                <a:ea typeface="Geneva" charset="0"/>
                <a:cs typeface="Arial"/>
              </a:rPr>
              <a:t>Deep Learning Approaches for H&amp;E to Multiplexed Immunohistochemistry Image Stain Translation</a:t>
            </a:r>
            <a:endParaRPr lang="en-GB" sz="3000" b="1" dirty="0">
              <a:ea typeface="Geneva" charset="0"/>
              <a:cs typeface="Arial"/>
            </a:endParaRPr>
          </a:p>
        </p:txBody>
      </p:sp>
      <p:sp>
        <p:nvSpPr>
          <p:cNvPr id="2" name="Rectangle 1"/>
          <p:cNvSpPr/>
          <p:nvPr/>
        </p:nvSpPr>
        <p:spPr>
          <a:xfrm>
            <a:off x="407368" y="2605560"/>
            <a:ext cx="6096000" cy="494751"/>
          </a:xfrm>
          <a:prstGeom prst="rect">
            <a:avLst/>
          </a:prstGeom>
        </p:spPr>
        <p:txBody>
          <a:bodyPr>
            <a:spAutoFit/>
          </a:bodyPr>
          <a:lstStyle/>
          <a:p>
            <a:pPr>
              <a:lnSpc>
                <a:spcPct val="120000"/>
              </a:lnSpc>
            </a:pPr>
            <a:r>
              <a:rPr lang="en-GB" sz="2400" b="1" i="1" dirty="0">
                <a:solidFill>
                  <a:srgbClr val="595959"/>
                </a:solidFill>
                <a:cs typeface="Arial" charset="0"/>
              </a:rPr>
              <a:t>Chang Bian  </a:t>
            </a:r>
            <a:r>
              <a:rPr lang="en-GB" sz="2400" dirty="0">
                <a:solidFill>
                  <a:srgbClr val="595959"/>
                </a:solidFill>
                <a:cs typeface="Arial" charset="0"/>
              </a:rPr>
              <a:t>|  </a:t>
            </a:r>
            <a:r>
              <a:rPr lang="en-US" sz="2400" b="1" i="1" dirty="0">
                <a:solidFill>
                  <a:srgbClr val="7030A0"/>
                </a:solidFill>
                <a:cs typeface="Arial" charset="0"/>
              </a:rPr>
              <a:t>12/12/2024</a:t>
            </a:r>
            <a:endParaRPr lang="en-GB" sz="2400" b="1" i="1" dirty="0">
              <a:solidFill>
                <a:srgbClr val="7030A0"/>
              </a:solidFill>
              <a:cs typeface="Arial" charset="0"/>
            </a:endParaRPr>
          </a:p>
        </p:txBody>
      </p:sp>
      <p:sp>
        <p:nvSpPr>
          <p:cNvPr id="3" name="TextBox 2">
            <a:extLst>
              <a:ext uri="{FF2B5EF4-FFF2-40B4-BE49-F238E27FC236}">
                <a16:creationId xmlns:a16="http://schemas.microsoft.com/office/drawing/2014/main" id="{4F65FFF2-7D89-2241-A09E-B77C34B57CFF}"/>
              </a:ext>
            </a:extLst>
          </p:cNvPr>
          <p:cNvSpPr txBox="1"/>
          <p:nvPr/>
        </p:nvSpPr>
        <p:spPr>
          <a:xfrm>
            <a:off x="407368" y="4005064"/>
            <a:ext cx="10945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Institution</a:t>
            </a:r>
            <a:r>
              <a:rPr lang="en-US" sz="2000" dirty="0"/>
              <a:t>: </a:t>
            </a:r>
            <a:r>
              <a:rPr lang="en-GB" sz="2000" dirty="0"/>
              <a:t>Division of Informatics, Imaging &amp; Data Sciences</a:t>
            </a:r>
          </a:p>
          <a:p>
            <a:r>
              <a:rPr lang="en-GB" sz="2000" dirty="0"/>
              <a:t>                        Faculty of Biology, Medicine and Health University of Manchester</a:t>
            </a:r>
            <a:r>
              <a:rPr lang="en-US" sz="2000" dirty="0"/>
              <a:t> </a:t>
            </a:r>
          </a:p>
          <a:p>
            <a:pPr marL="285750" indent="-285750">
              <a:buFont typeface="Arial" panose="020B0604020202020204" pitchFamily="34" charset="0"/>
              <a:buChar char="•"/>
            </a:pPr>
            <a:r>
              <a:rPr lang="en-US" sz="2000" b="1" dirty="0"/>
              <a:t>Supervisors</a:t>
            </a:r>
            <a:r>
              <a:rPr lang="en-US" sz="2000" dirty="0"/>
              <a:t>: Martin Fergie; Tim </a:t>
            </a:r>
            <a:r>
              <a:rPr lang="en-US" sz="2000" dirty="0" err="1"/>
              <a:t>Cootes</a:t>
            </a:r>
            <a:r>
              <a:rPr lang="en-US" sz="2000" dirty="0"/>
              <a:t>; Beth Phillips</a:t>
            </a:r>
          </a:p>
        </p:txBody>
      </p:sp>
    </p:spTree>
    <p:extLst>
      <p:ext uri="{BB962C8B-B14F-4D97-AF65-F5344CB8AC3E}">
        <p14:creationId xmlns:p14="http://schemas.microsoft.com/office/powerpoint/2010/main" val="216369005"/>
      </p:ext>
    </p:extLst>
  </p:cSld>
  <p:clrMapOvr>
    <a:masterClrMapping/>
  </p:clrMapOvr>
  <mc:AlternateContent xmlns:mc="http://schemas.openxmlformats.org/markup-compatibility/2006" xmlns:p14="http://schemas.microsoft.com/office/powerpoint/2010/main">
    <mc:Choice Requires="p14">
      <p:transition spd="slow" p14:dur="2000" advTm="2607"/>
    </mc:Choice>
    <mc:Fallback xmlns="">
      <p:transition spd="slow" advTm="260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8A3541-BE50-530E-68E2-D87D8E812529}"/>
              </a:ext>
            </a:extLst>
          </p:cNvPr>
          <p:cNvSpPr>
            <a:spLocks noGrp="1"/>
          </p:cNvSpPr>
          <p:nvPr>
            <p:ph type="sldNum" sz="quarter" idx="12"/>
          </p:nvPr>
        </p:nvSpPr>
        <p:spPr/>
        <p:txBody>
          <a:bodyPr/>
          <a:lstStyle/>
          <a:p>
            <a:fld id="{47C51FE3-7623-4EAD-B2F3-330393A65E73}" type="slidenum">
              <a:rPr lang="en-US" smtClean="0"/>
              <a:pPr/>
              <a:t>10</a:t>
            </a:fld>
            <a:endParaRPr lang="en-US"/>
          </a:p>
        </p:txBody>
      </p:sp>
      <p:sp>
        <p:nvSpPr>
          <p:cNvPr id="4" name="Title 1">
            <a:extLst>
              <a:ext uri="{FF2B5EF4-FFF2-40B4-BE49-F238E27FC236}">
                <a16:creationId xmlns:a16="http://schemas.microsoft.com/office/drawing/2014/main" id="{25B99CBF-8D5B-6239-71EB-573C87BEB37D}"/>
              </a:ext>
            </a:extLst>
          </p:cNvPr>
          <p:cNvSpPr txBox="1">
            <a:spLocks/>
          </p:cNvSpPr>
          <p:nvPr/>
        </p:nvSpPr>
        <p:spPr bwMode="auto">
          <a:xfrm>
            <a:off x="2351584" y="188640"/>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Research 1</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5" name="TextBox 4">
            <a:extLst>
              <a:ext uri="{FF2B5EF4-FFF2-40B4-BE49-F238E27FC236}">
                <a16:creationId xmlns:a16="http://schemas.microsoft.com/office/drawing/2014/main" id="{60775CA4-D207-E62F-DC9A-A4EF71096596}"/>
              </a:ext>
            </a:extLst>
          </p:cNvPr>
          <p:cNvSpPr txBox="1"/>
          <p:nvPr/>
        </p:nvSpPr>
        <p:spPr>
          <a:xfrm>
            <a:off x="411238" y="1209358"/>
            <a:ext cx="5544616" cy="584775"/>
          </a:xfrm>
          <a:prstGeom prst="rect">
            <a:avLst/>
          </a:prstGeom>
          <a:noFill/>
        </p:spPr>
        <p:txBody>
          <a:bodyPr wrap="square">
            <a:spAutoFit/>
          </a:bodyPr>
          <a:lstStyle/>
          <a:p>
            <a:r>
              <a:rPr lang="en-US" sz="1600" b="1" i="1" dirty="0">
                <a:solidFill>
                  <a:srgbClr val="595959"/>
                </a:solidFill>
                <a:cs typeface="Arial" charset="0"/>
              </a:rPr>
              <a:t>HEMIT: H&amp;E to Multiplex-immunohistochemistry Image Translation with Dual-Branch Pix2pix Generator</a:t>
            </a:r>
          </a:p>
        </p:txBody>
      </p:sp>
      <p:cxnSp>
        <p:nvCxnSpPr>
          <p:cNvPr id="6" name="Straight Connector 5">
            <a:extLst>
              <a:ext uri="{FF2B5EF4-FFF2-40B4-BE49-F238E27FC236}">
                <a16:creationId xmlns:a16="http://schemas.microsoft.com/office/drawing/2014/main" id="{DEC2506E-9026-C555-9B20-058C514538DA}"/>
              </a:ext>
            </a:extLst>
          </p:cNvPr>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507C089-B2B2-F68A-71A8-A594036B8B5C}"/>
              </a:ext>
            </a:extLst>
          </p:cNvPr>
          <p:cNvSpPr txBox="1"/>
          <p:nvPr/>
        </p:nvSpPr>
        <p:spPr>
          <a:xfrm>
            <a:off x="411238" y="1808371"/>
            <a:ext cx="1656184" cy="369332"/>
          </a:xfrm>
          <a:prstGeom prst="rect">
            <a:avLst/>
          </a:prstGeom>
          <a:noFill/>
        </p:spPr>
        <p:txBody>
          <a:bodyPr wrap="square" rtlCol="0">
            <a:spAutoFit/>
          </a:bodyPr>
          <a:lstStyle/>
          <a:p>
            <a:r>
              <a:rPr lang="en-US" b="1" i="1" dirty="0">
                <a:solidFill>
                  <a:srgbClr val="7030A0"/>
                </a:solidFill>
              </a:rPr>
              <a:t>Aim</a:t>
            </a:r>
          </a:p>
        </p:txBody>
      </p:sp>
      <p:sp>
        <p:nvSpPr>
          <p:cNvPr id="2" name="TextBox 1">
            <a:extLst>
              <a:ext uri="{FF2B5EF4-FFF2-40B4-BE49-F238E27FC236}">
                <a16:creationId xmlns:a16="http://schemas.microsoft.com/office/drawing/2014/main" id="{2253AA87-3738-D409-7C5C-80557E677D63}"/>
              </a:ext>
            </a:extLst>
          </p:cNvPr>
          <p:cNvSpPr txBox="1"/>
          <p:nvPr/>
        </p:nvSpPr>
        <p:spPr>
          <a:xfrm>
            <a:off x="983432" y="5336845"/>
            <a:ext cx="9793088" cy="646331"/>
          </a:xfrm>
          <a:prstGeom prst="rect">
            <a:avLst/>
          </a:prstGeom>
          <a:noFill/>
        </p:spPr>
        <p:txBody>
          <a:bodyPr wrap="square" rtlCol="0">
            <a:spAutoFit/>
          </a:bodyPr>
          <a:lstStyle/>
          <a:p>
            <a:r>
              <a:rPr lang="en-US" altLang="zh-CN" b="1" dirty="0">
                <a:solidFill>
                  <a:srgbClr val="7800A2"/>
                </a:solidFill>
              </a:rPr>
              <a:t>Develop a computational method that takes the H&amp;E image as input, then translates it </a:t>
            </a:r>
          </a:p>
          <a:p>
            <a:r>
              <a:rPr lang="en-US" altLang="zh-CN" b="1" dirty="0">
                <a:solidFill>
                  <a:srgbClr val="7800A2"/>
                </a:solidFill>
              </a:rPr>
              <a:t>into mIHC image of the same section.</a:t>
            </a:r>
            <a:endParaRPr lang="en-US" b="1" dirty="0">
              <a:solidFill>
                <a:srgbClr val="7800A2"/>
              </a:solidFill>
            </a:endParaRPr>
          </a:p>
        </p:txBody>
      </p:sp>
      <p:sp>
        <p:nvSpPr>
          <p:cNvPr id="12" name="Arrow: Right 11">
            <a:extLst>
              <a:ext uri="{FF2B5EF4-FFF2-40B4-BE49-F238E27FC236}">
                <a16:creationId xmlns:a16="http://schemas.microsoft.com/office/drawing/2014/main" id="{16F2EF32-B49D-8DAF-70E2-00EE87CD329F}"/>
              </a:ext>
            </a:extLst>
          </p:cNvPr>
          <p:cNvSpPr/>
          <p:nvPr/>
        </p:nvSpPr>
        <p:spPr>
          <a:xfrm>
            <a:off x="4417730" y="3472899"/>
            <a:ext cx="1332148" cy="713596"/>
          </a:xfrm>
          <a:prstGeom prst="rightArrow">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highlight>
                <a:srgbClr val="FFFF00"/>
              </a:highlight>
            </a:endParaRPr>
          </a:p>
        </p:txBody>
      </p:sp>
      <p:sp>
        <p:nvSpPr>
          <p:cNvPr id="13" name="TextBox 12">
            <a:extLst>
              <a:ext uri="{FF2B5EF4-FFF2-40B4-BE49-F238E27FC236}">
                <a16:creationId xmlns:a16="http://schemas.microsoft.com/office/drawing/2014/main" id="{F3AD5F30-4F4B-7C4E-AF07-FDDB7F857A3D}"/>
              </a:ext>
            </a:extLst>
          </p:cNvPr>
          <p:cNvSpPr txBox="1"/>
          <p:nvPr/>
        </p:nvSpPr>
        <p:spPr>
          <a:xfrm>
            <a:off x="2161247" y="4805730"/>
            <a:ext cx="1416621" cy="369332"/>
          </a:xfrm>
          <a:prstGeom prst="rect">
            <a:avLst/>
          </a:prstGeom>
          <a:noFill/>
        </p:spPr>
        <p:txBody>
          <a:bodyPr wrap="square" rtlCol="0">
            <a:spAutoFit/>
          </a:bodyPr>
          <a:lstStyle/>
          <a:p>
            <a:r>
              <a:rPr lang="en-US" dirty="0"/>
              <a:t>Input: H&amp;E</a:t>
            </a:r>
          </a:p>
        </p:txBody>
      </p:sp>
      <p:sp>
        <p:nvSpPr>
          <p:cNvPr id="15" name="TextBox 14">
            <a:extLst>
              <a:ext uri="{FF2B5EF4-FFF2-40B4-BE49-F238E27FC236}">
                <a16:creationId xmlns:a16="http://schemas.microsoft.com/office/drawing/2014/main" id="{9A7A6782-AD5A-5BC3-48D0-4806751DE6F5}"/>
              </a:ext>
            </a:extLst>
          </p:cNvPr>
          <p:cNvSpPr txBox="1"/>
          <p:nvPr/>
        </p:nvSpPr>
        <p:spPr>
          <a:xfrm>
            <a:off x="6762896" y="4810354"/>
            <a:ext cx="1925391" cy="369332"/>
          </a:xfrm>
          <a:prstGeom prst="rect">
            <a:avLst/>
          </a:prstGeom>
          <a:noFill/>
        </p:spPr>
        <p:txBody>
          <a:bodyPr wrap="square" rtlCol="0">
            <a:spAutoFit/>
          </a:bodyPr>
          <a:lstStyle/>
          <a:p>
            <a:r>
              <a:rPr lang="en-US" dirty="0"/>
              <a:t>Output: mIHC</a:t>
            </a:r>
          </a:p>
        </p:txBody>
      </p:sp>
      <p:pic>
        <p:nvPicPr>
          <p:cNvPr id="21" name="图片 20">
            <a:extLst>
              <a:ext uri="{FF2B5EF4-FFF2-40B4-BE49-F238E27FC236}">
                <a16:creationId xmlns:a16="http://schemas.microsoft.com/office/drawing/2014/main" id="{F9FD0B95-A481-C411-EA8F-E990C1A3B951}"/>
              </a:ext>
            </a:extLst>
          </p:cNvPr>
          <p:cNvPicPr>
            <a:picLocks noChangeAspect="1"/>
          </p:cNvPicPr>
          <p:nvPr/>
        </p:nvPicPr>
        <p:blipFill>
          <a:blip r:embed="rId2"/>
          <a:stretch>
            <a:fillRect/>
          </a:stretch>
        </p:blipFill>
        <p:spPr>
          <a:xfrm>
            <a:off x="1141366" y="2489927"/>
            <a:ext cx="3096344" cy="2357120"/>
          </a:xfrm>
          <a:prstGeom prst="rect">
            <a:avLst/>
          </a:prstGeom>
          <a:ln w="25400">
            <a:solidFill>
              <a:srgbClr val="FF0000"/>
            </a:solidFill>
          </a:ln>
        </p:spPr>
      </p:pic>
      <p:pic>
        <p:nvPicPr>
          <p:cNvPr id="28" name="图片 17">
            <a:extLst>
              <a:ext uri="{FF2B5EF4-FFF2-40B4-BE49-F238E27FC236}">
                <a16:creationId xmlns:a16="http://schemas.microsoft.com/office/drawing/2014/main" id="{7838A915-24CD-0DB6-41F3-0AE74E769F44}"/>
              </a:ext>
            </a:extLst>
          </p:cNvPr>
          <p:cNvPicPr>
            <a:picLocks noChangeAspect="1"/>
          </p:cNvPicPr>
          <p:nvPr/>
        </p:nvPicPr>
        <p:blipFill>
          <a:blip r:embed="rId3"/>
          <a:stretch>
            <a:fillRect/>
          </a:stretch>
        </p:blipFill>
        <p:spPr>
          <a:xfrm>
            <a:off x="5879976" y="2483577"/>
            <a:ext cx="3096344" cy="2363470"/>
          </a:xfrm>
          <a:prstGeom prst="rect">
            <a:avLst/>
          </a:prstGeom>
          <a:ln w="25400">
            <a:solidFill>
              <a:srgbClr val="FF0000"/>
            </a:solidFill>
          </a:ln>
        </p:spPr>
      </p:pic>
      <p:sp>
        <p:nvSpPr>
          <p:cNvPr id="30" name="Rectangle: Rounded Corners 29">
            <a:extLst>
              <a:ext uri="{FF2B5EF4-FFF2-40B4-BE49-F238E27FC236}">
                <a16:creationId xmlns:a16="http://schemas.microsoft.com/office/drawing/2014/main" id="{3CDB0009-A2E8-23C8-1F0E-60C98A610680}"/>
              </a:ext>
            </a:extLst>
          </p:cNvPr>
          <p:cNvSpPr/>
          <p:nvPr/>
        </p:nvSpPr>
        <p:spPr>
          <a:xfrm>
            <a:off x="853334" y="2255149"/>
            <a:ext cx="8712968" cy="2995192"/>
          </a:xfrm>
          <a:prstGeom prst="roundRect">
            <a:avLst/>
          </a:prstGeom>
          <a:noFill/>
          <a:ln>
            <a:solidFill>
              <a:srgbClr val="780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7337724B-F1A8-1A5F-318A-7B1E7671604B}"/>
              </a:ext>
            </a:extLst>
          </p:cNvPr>
          <p:cNvSpPr/>
          <p:nvPr/>
        </p:nvSpPr>
        <p:spPr>
          <a:xfrm>
            <a:off x="4470695" y="2964890"/>
            <a:ext cx="1226217" cy="421505"/>
          </a:xfrm>
          <a:prstGeom prst="roundRect">
            <a:avLst/>
          </a:prstGeom>
          <a:noFill/>
          <a:ln w="19050">
            <a:solidFill>
              <a:srgbClr val="78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800A2"/>
                </a:solidFill>
              </a:rPr>
              <a:t>CNN</a:t>
            </a:r>
          </a:p>
        </p:txBody>
      </p:sp>
    </p:spTree>
    <p:extLst>
      <p:ext uri="{BB962C8B-B14F-4D97-AF65-F5344CB8AC3E}">
        <p14:creationId xmlns:p14="http://schemas.microsoft.com/office/powerpoint/2010/main" val="3490875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8A3541-BE50-530E-68E2-D87D8E812529}"/>
              </a:ext>
            </a:extLst>
          </p:cNvPr>
          <p:cNvSpPr>
            <a:spLocks noGrp="1"/>
          </p:cNvSpPr>
          <p:nvPr>
            <p:ph type="sldNum" sz="quarter" idx="12"/>
          </p:nvPr>
        </p:nvSpPr>
        <p:spPr/>
        <p:txBody>
          <a:bodyPr/>
          <a:lstStyle/>
          <a:p>
            <a:fld id="{47C51FE3-7623-4EAD-B2F3-330393A65E73}" type="slidenum">
              <a:rPr lang="en-US" smtClean="0"/>
              <a:pPr/>
              <a:t>11</a:t>
            </a:fld>
            <a:endParaRPr lang="en-US"/>
          </a:p>
        </p:txBody>
      </p:sp>
      <p:sp>
        <p:nvSpPr>
          <p:cNvPr id="4" name="Title 1">
            <a:extLst>
              <a:ext uri="{FF2B5EF4-FFF2-40B4-BE49-F238E27FC236}">
                <a16:creationId xmlns:a16="http://schemas.microsoft.com/office/drawing/2014/main" id="{25B99CBF-8D5B-6239-71EB-573C87BEB37D}"/>
              </a:ext>
            </a:extLst>
          </p:cNvPr>
          <p:cNvSpPr txBox="1">
            <a:spLocks/>
          </p:cNvSpPr>
          <p:nvPr/>
        </p:nvSpPr>
        <p:spPr bwMode="auto">
          <a:xfrm>
            <a:off x="2351584" y="188640"/>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Research 1</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5" name="TextBox 4">
            <a:extLst>
              <a:ext uri="{FF2B5EF4-FFF2-40B4-BE49-F238E27FC236}">
                <a16:creationId xmlns:a16="http://schemas.microsoft.com/office/drawing/2014/main" id="{60775CA4-D207-E62F-DC9A-A4EF71096596}"/>
              </a:ext>
            </a:extLst>
          </p:cNvPr>
          <p:cNvSpPr txBox="1"/>
          <p:nvPr/>
        </p:nvSpPr>
        <p:spPr>
          <a:xfrm>
            <a:off x="411238" y="1209358"/>
            <a:ext cx="5544616" cy="584775"/>
          </a:xfrm>
          <a:prstGeom prst="rect">
            <a:avLst/>
          </a:prstGeom>
          <a:noFill/>
        </p:spPr>
        <p:txBody>
          <a:bodyPr wrap="square">
            <a:spAutoFit/>
          </a:bodyPr>
          <a:lstStyle/>
          <a:p>
            <a:r>
              <a:rPr lang="en-US" sz="1600" b="1" i="1" dirty="0">
                <a:solidFill>
                  <a:srgbClr val="595959"/>
                </a:solidFill>
                <a:cs typeface="Arial" charset="0"/>
              </a:rPr>
              <a:t>HEMIT: H&amp;E to Multiplex-immunohistochemistry Image Translation with Dual-Branch Pix2pix Generator</a:t>
            </a:r>
          </a:p>
        </p:txBody>
      </p:sp>
      <p:cxnSp>
        <p:nvCxnSpPr>
          <p:cNvPr id="6" name="Straight Connector 5">
            <a:extLst>
              <a:ext uri="{FF2B5EF4-FFF2-40B4-BE49-F238E27FC236}">
                <a16:creationId xmlns:a16="http://schemas.microsoft.com/office/drawing/2014/main" id="{DEC2506E-9026-C555-9B20-058C514538DA}"/>
              </a:ext>
            </a:extLst>
          </p:cNvPr>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24F85BA-976B-2811-0EAB-F9028E6A2264}"/>
              </a:ext>
            </a:extLst>
          </p:cNvPr>
          <p:cNvSpPr txBox="1"/>
          <p:nvPr/>
        </p:nvSpPr>
        <p:spPr>
          <a:xfrm>
            <a:off x="479376" y="1834173"/>
            <a:ext cx="1656184" cy="369332"/>
          </a:xfrm>
          <a:prstGeom prst="rect">
            <a:avLst/>
          </a:prstGeom>
          <a:noFill/>
        </p:spPr>
        <p:txBody>
          <a:bodyPr wrap="square" rtlCol="0">
            <a:spAutoFit/>
          </a:bodyPr>
          <a:lstStyle/>
          <a:p>
            <a:r>
              <a:rPr lang="en-US" b="1" i="1" dirty="0">
                <a:solidFill>
                  <a:srgbClr val="7030A0"/>
                </a:solidFill>
              </a:rPr>
              <a:t>Methods</a:t>
            </a:r>
          </a:p>
        </p:txBody>
      </p:sp>
      <p:pic>
        <p:nvPicPr>
          <p:cNvPr id="45" name="Picture 44" descr="A screenshot of a video game&#10;&#10;Description automatically generated">
            <a:extLst>
              <a:ext uri="{FF2B5EF4-FFF2-40B4-BE49-F238E27FC236}">
                <a16:creationId xmlns:a16="http://schemas.microsoft.com/office/drawing/2014/main" id="{4855BF29-4E2A-41FF-BD0B-1973E0A92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906" y="2352358"/>
            <a:ext cx="7166857" cy="3855383"/>
          </a:xfrm>
          <a:prstGeom prst="rect">
            <a:avLst/>
          </a:prstGeom>
          <a:ln w="19050">
            <a:solidFill>
              <a:srgbClr val="7800A2"/>
            </a:solidFill>
            <a:prstDash val="dash"/>
          </a:ln>
        </p:spPr>
      </p:pic>
      <p:sp>
        <p:nvSpPr>
          <p:cNvPr id="46" name="TextBox 45">
            <a:extLst>
              <a:ext uri="{FF2B5EF4-FFF2-40B4-BE49-F238E27FC236}">
                <a16:creationId xmlns:a16="http://schemas.microsoft.com/office/drawing/2014/main" id="{DDFD5EF6-6DFC-02EC-84F2-7C7AF5957ED9}"/>
              </a:ext>
            </a:extLst>
          </p:cNvPr>
          <p:cNvSpPr txBox="1"/>
          <p:nvPr/>
        </p:nvSpPr>
        <p:spPr>
          <a:xfrm>
            <a:off x="7693630" y="2852936"/>
            <a:ext cx="4439816" cy="2246769"/>
          </a:xfrm>
          <a:prstGeom prst="rect">
            <a:avLst/>
          </a:prstGeom>
          <a:no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Established a cellular-level aligned dataset for supervised H&amp;E to mIHC stain translation </a:t>
            </a:r>
          </a:p>
          <a:p>
            <a:pPr marL="285750" indent="-285750">
              <a:buFont typeface="Wingdings" panose="05000000000000000000" charset="0"/>
              <a:buChar char="Ø"/>
            </a:pPr>
            <a:endParaRPr lang="en-US" altLang="zh-CN" sz="1400" dirty="0">
              <a:ea typeface="黑体" panose="02010609060101010101" pitchFamily="49" charset="-122"/>
              <a:sym typeface="+mn-ea"/>
            </a:endParaRPr>
          </a:p>
          <a:p>
            <a:pPr marL="285750" indent="-285750">
              <a:buFont typeface="Wingdings" panose="05000000000000000000" charset="0"/>
              <a:buChar char="Ø"/>
            </a:pPr>
            <a:r>
              <a:rPr lang="en-US" altLang="zh-CN" sz="1400" dirty="0">
                <a:ea typeface="黑体" panose="02010609060101010101" pitchFamily="49" charset="-122"/>
                <a:sym typeface="+mn-ea"/>
              </a:rPr>
              <a:t>Proposed a </a:t>
            </a:r>
            <a:r>
              <a:rPr lang="en-US" altLang="zh-CN" sz="1400" dirty="0" err="1">
                <a:ea typeface="黑体" panose="02010609060101010101" pitchFamily="49" charset="-122"/>
                <a:sym typeface="+mn-ea"/>
              </a:rPr>
              <a:t>SwinTransformers-ResidualCNN</a:t>
            </a:r>
            <a:r>
              <a:rPr lang="en-US" altLang="zh-CN" sz="1400" dirty="0">
                <a:ea typeface="黑体" panose="02010609060101010101" pitchFamily="49" charset="-122"/>
                <a:sym typeface="+mn-ea"/>
              </a:rPr>
              <a:t> dual branch network architecture for multiscale information integration</a:t>
            </a:r>
          </a:p>
          <a:p>
            <a:pPr marL="285750" indent="-285750">
              <a:buFont typeface="Wingdings" panose="05000000000000000000" charset="0"/>
              <a:buChar char="Ø"/>
            </a:pPr>
            <a:endParaRPr lang="en-US" altLang="zh-CN" sz="1400" dirty="0">
              <a:ea typeface="黑体" panose="02010609060101010101" pitchFamily="49" charset="-122"/>
              <a:sym typeface="+mn-ea"/>
            </a:endParaRPr>
          </a:p>
          <a:p>
            <a:pPr marL="285750" indent="-285750">
              <a:buFont typeface="Wingdings" panose="05000000000000000000" charset="0"/>
              <a:buChar char="Ø"/>
            </a:pPr>
            <a:r>
              <a:rPr lang="en-US" altLang="zh-CN" sz="1400" dirty="0">
                <a:ea typeface="黑体" panose="02010609060101010101" pitchFamily="49" charset="-122"/>
                <a:sym typeface="+mn-ea"/>
              </a:rPr>
              <a:t>Proposed a downstream analysis pipeline to supplement the evaluation metrics in the computer vision world</a:t>
            </a:r>
          </a:p>
        </p:txBody>
      </p:sp>
    </p:spTree>
    <p:extLst>
      <p:ext uri="{BB962C8B-B14F-4D97-AF65-F5344CB8AC3E}">
        <p14:creationId xmlns:p14="http://schemas.microsoft.com/office/powerpoint/2010/main" val="372053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94EC26-DD0A-45EE-D755-B90D2D414C56}"/>
              </a:ext>
            </a:extLst>
          </p:cNvPr>
          <p:cNvSpPr>
            <a:spLocks noGrp="1"/>
          </p:cNvSpPr>
          <p:nvPr>
            <p:ph type="sldNum" sz="quarter" idx="12"/>
          </p:nvPr>
        </p:nvSpPr>
        <p:spPr/>
        <p:txBody>
          <a:bodyPr/>
          <a:lstStyle/>
          <a:p>
            <a:fld id="{47C51FE3-7623-4EAD-B2F3-330393A65E73}" type="slidenum">
              <a:rPr lang="en-US" smtClean="0"/>
              <a:pPr/>
              <a:t>12</a:t>
            </a:fld>
            <a:endParaRPr lang="en-US" dirty="0"/>
          </a:p>
        </p:txBody>
      </p:sp>
      <p:grpSp>
        <p:nvGrpSpPr>
          <p:cNvPr id="3" name="Group 2">
            <a:extLst>
              <a:ext uri="{FF2B5EF4-FFF2-40B4-BE49-F238E27FC236}">
                <a16:creationId xmlns:a16="http://schemas.microsoft.com/office/drawing/2014/main" id="{3704996B-7825-1B24-F61D-C3B456E25674}"/>
              </a:ext>
            </a:extLst>
          </p:cNvPr>
          <p:cNvGrpSpPr/>
          <p:nvPr/>
        </p:nvGrpSpPr>
        <p:grpSpPr>
          <a:xfrm>
            <a:off x="695400" y="2382985"/>
            <a:ext cx="4824536" cy="4343979"/>
            <a:chOff x="6388862" y="4022101"/>
            <a:chExt cx="2937637" cy="2766812"/>
          </a:xfrm>
        </p:grpSpPr>
        <p:pic>
          <p:nvPicPr>
            <p:cNvPr id="4" name="Picture 3" descr="A microscope view of a human tissue&#10;&#10;Description automatically generated">
              <a:extLst>
                <a:ext uri="{FF2B5EF4-FFF2-40B4-BE49-F238E27FC236}">
                  <a16:creationId xmlns:a16="http://schemas.microsoft.com/office/drawing/2014/main" id="{0D20BE98-FCF4-76C6-91E3-32B2D793E3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1954" y="4023300"/>
              <a:ext cx="914400" cy="914400"/>
            </a:xfrm>
            <a:prstGeom prst="rect">
              <a:avLst/>
            </a:prstGeom>
            <a:ln>
              <a:solidFill>
                <a:srgbClr val="7030A0"/>
              </a:solidFill>
            </a:ln>
          </p:spPr>
        </p:pic>
        <p:pic>
          <p:nvPicPr>
            <p:cNvPr id="5" name="Picture 4" descr="A close-up of a microscope slide&#10;&#10;Description automatically generated">
              <a:extLst>
                <a:ext uri="{FF2B5EF4-FFF2-40B4-BE49-F238E27FC236}">
                  <a16:creationId xmlns:a16="http://schemas.microsoft.com/office/drawing/2014/main" id="{734DB4D3-D72E-7541-AC35-8968209715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1954" y="5309949"/>
              <a:ext cx="914400" cy="914400"/>
            </a:xfrm>
            <a:prstGeom prst="rect">
              <a:avLst/>
            </a:prstGeom>
            <a:ln>
              <a:solidFill>
                <a:srgbClr val="7030A0"/>
              </a:solidFill>
            </a:ln>
          </p:spPr>
        </p:pic>
        <p:pic>
          <p:nvPicPr>
            <p:cNvPr id="6" name="Picture 5" descr="A colorful cells in a dark background&#10;&#10;Description automatically generated with medium confidence">
              <a:extLst>
                <a:ext uri="{FF2B5EF4-FFF2-40B4-BE49-F238E27FC236}">
                  <a16:creationId xmlns:a16="http://schemas.microsoft.com/office/drawing/2014/main" id="{F256482A-BBBD-A0A8-4D59-005DD2CF8892}"/>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343016" y="5309949"/>
              <a:ext cx="914400" cy="914400"/>
            </a:xfrm>
            <a:prstGeom prst="rect">
              <a:avLst/>
            </a:prstGeom>
            <a:ln>
              <a:solidFill>
                <a:srgbClr val="7030A0"/>
              </a:solidFill>
            </a:ln>
          </p:spPr>
        </p:pic>
        <p:pic>
          <p:nvPicPr>
            <p:cNvPr id="7" name="Picture 6" descr="A close up of a cell&#10;&#10;Description automatically generated">
              <a:extLst>
                <a:ext uri="{FF2B5EF4-FFF2-40B4-BE49-F238E27FC236}">
                  <a16:creationId xmlns:a16="http://schemas.microsoft.com/office/drawing/2014/main" id="{3435288D-2EBE-353C-8839-2AB57F43886C}"/>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55000"/>
                      </a14:imgEffect>
                    </a14:imgLayer>
                  </a14:imgProps>
                </a:ext>
                <a:ext uri="{28A0092B-C50C-407E-A947-70E740481C1C}">
                  <a14:useLocalDpi xmlns:a14="http://schemas.microsoft.com/office/drawing/2010/main" val="0"/>
                </a:ext>
              </a:extLst>
            </a:blip>
            <a:stretch>
              <a:fillRect/>
            </a:stretch>
          </p:blipFill>
          <p:spPr>
            <a:xfrm>
              <a:off x="7343016" y="4023300"/>
              <a:ext cx="914400" cy="914400"/>
            </a:xfrm>
            <a:prstGeom prst="rect">
              <a:avLst/>
            </a:prstGeom>
            <a:ln>
              <a:solidFill>
                <a:srgbClr val="7030A0"/>
              </a:solidFill>
            </a:ln>
          </p:spPr>
        </p:pic>
        <p:pic>
          <p:nvPicPr>
            <p:cNvPr id="8" name="Picture 7" descr="A close up of a microscope&#10;&#10;Description automatically generated">
              <a:extLst>
                <a:ext uri="{FF2B5EF4-FFF2-40B4-BE49-F238E27FC236}">
                  <a16:creationId xmlns:a16="http://schemas.microsoft.com/office/drawing/2014/main" id="{DB80897C-CB33-A4F7-95F6-63AF803D4B04}"/>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8000"/>
                      </a14:imgEffect>
                    </a14:imgLayer>
                  </a14:imgProps>
                </a:ext>
                <a:ext uri="{28A0092B-C50C-407E-A947-70E740481C1C}">
                  <a14:useLocalDpi xmlns:a14="http://schemas.microsoft.com/office/drawing/2010/main" val="0"/>
                </a:ext>
              </a:extLst>
            </a:blip>
            <a:stretch>
              <a:fillRect/>
            </a:stretch>
          </p:blipFill>
          <p:spPr>
            <a:xfrm>
              <a:off x="8294078" y="4022101"/>
              <a:ext cx="914400" cy="914400"/>
            </a:xfrm>
            <a:prstGeom prst="rect">
              <a:avLst/>
            </a:prstGeom>
            <a:ln>
              <a:solidFill>
                <a:srgbClr val="7800A2"/>
              </a:solidFill>
            </a:ln>
          </p:spPr>
        </p:pic>
        <p:pic>
          <p:nvPicPr>
            <p:cNvPr id="9" name="Picture 8" descr="A close up of a microscope&#10;&#10;Description automatically generated">
              <a:extLst>
                <a:ext uri="{FF2B5EF4-FFF2-40B4-BE49-F238E27FC236}">
                  <a16:creationId xmlns:a16="http://schemas.microsoft.com/office/drawing/2014/main" id="{CECEC24A-34D1-3675-CF00-8CFF0229F4F8}"/>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44000"/>
                      </a14:imgEffect>
                    </a14:imgLayer>
                  </a14:imgProps>
                </a:ext>
                <a:ext uri="{28A0092B-C50C-407E-A947-70E740481C1C}">
                  <a14:useLocalDpi xmlns:a14="http://schemas.microsoft.com/office/drawing/2010/main" val="0"/>
                </a:ext>
              </a:extLst>
            </a:blip>
            <a:stretch>
              <a:fillRect/>
            </a:stretch>
          </p:blipFill>
          <p:spPr>
            <a:xfrm>
              <a:off x="8288496" y="5309949"/>
              <a:ext cx="914400" cy="914400"/>
            </a:xfrm>
            <a:prstGeom prst="rect">
              <a:avLst/>
            </a:prstGeom>
            <a:ln>
              <a:solidFill>
                <a:srgbClr val="7800A2"/>
              </a:solidFill>
            </a:ln>
          </p:spPr>
        </p:pic>
        <p:sp>
          <p:nvSpPr>
            <p:cNvPr id="10" name="TextBox 9">
              <a:extLst>
                <a:ext uri="{FF2B5EF4-FFF2-40B4-BE49-F238E27FC236}">
                  <a16:creationId xmlns:a16="http://schemas.microsoft.com/office/drawing/2014/main" id="{AFA62F56-1564-C10F-FE51-AAC174F44394}"/>
                </a:ext>
              </a:extLst>
            </p:cNvPr>
            <p:cNvSpPr txBox="1"/>
            <p:nvPr/>
          </p:nvSpPr>
          <p:spPr>
            <a:xfrm>
              <a:off x="6472805" y="6510707"/>
              <a:ext cx="730857" cy="235239"/>
            </a:xfrm>
            <a:prstGeom prst="rect">
              <a:avLst/>
            </a:prstGeom>
            <a:noFill/>
          </p:spPr>
          <p:txBody>
            <a:bodyPr wrap="square">
              <a:spAutoFit/>
            </a:bodyPr>
            <a:lstStyle/>
            <a:p>
              <a:pPr algn="ctr"/>
              <a:r>
                <a:rPr lang="en-US" altLang="zh-CN" b="1" dirty="0">
                  <a:sym typeface="+mn-ea"/>
                </a:rPr>
                <a:t>H&amp;E</a:t>
              </a:r>
            </a:p>
          </p:txBody>
        </p:sp>
        <p:sp>
          <p:nvSpPr>
            <p:cNvPr id="11" name="TextBox 10">
              <a:extLst>
                <a:ext uri="{FF2B5EF4-FFF2-40B4-BE49-F238E27FC236}">
                  <a16:creationId xmlns:a16="http://schemas.microsoft.com/office/drawing/2014/main" id="{C7203869-B8FA-BB32-B997-E55A1ED310B2}"/>
                </a:ext>
              </a:extLst>
            </p:cNvPr>
            <p:cNvSpPr txBox="1"/>
            <p:nvPr/>
          </p:nvSpPr>
          <p:spPr>
            <a:xfrm>
              <a:off x="7335059" y="6516671"/>
              <a:ext cx="953820" cy="254228"/>
            </a:xfrm>
            <a:prstGeom prst="rect">
              <a:avLst/>
            </a:prstGeom>
            <a:noFill/>
          </p:spPr>
          <p:txBody>
            <a:bodyPr wrap="square">
              <a:spAutoFit/>
            </a:bodyPr>
            <a:lstStyle/>
            <a:p>
              <a:pPr algn="ctr"/>
              <a:r>
                <a:rPr lang="en-US" altLang="zh-CN" b="1" dirty="0">
                  <a:sym typeface="+mn-ea"/>
                </a:rPr>
                <a:t>Real mIHC</a:t>
              </a:r>
            </a:p>
          </p:txBody>
        </p:sp>
        <p:sp>
          <p:nvSpPr>
            <p:cNvPr id="12" name="TextBox 11">
              <a:extLst>
                <a:ext uri="{FF2B5EF4-FFF2-40B4-BE49-F238E27FC236}">
                  <a16:creationId xmlns:a16="http://schemas.microsoft.com/office/drawing/2014/main" id="{CF5D5319-B427-9CA1-4E1B-748F0039DB15}"/>
                </a:ext>
              </a:extLst>
            </p:cNvPr>
            <p:cNvSpPr txBox="1"/>
            <p:nvPr/>
          </p:nvSpPr>
          <p:spPr>
            <a:xfrm>
              <a:off x="8174466" y="6534685"/>
              <a:ext cx="1152033" cy="254228"/>
            </a:xfrm>
            <a:prstGeom prst="rect">
              <a:avLst/>
            </a:prstGeom>
            <a:noFill/>
          </p:spPr>
          <p:txBody>
            <a:bodyPr wrap="square">
              <a:spAutoFit/>
            </a:bodyPr>
            <a:lstStyle/>
            <a:p>
              <a:pPr algn="ctr"/>
              <a:r>
                <a:rPr lang="en-US" altLang="zh-CN" b="1" dirty="0">
                  <a:sym typeface="+mn-ea"/>
                </a:rPr>
                <a:t>Virtual mIHC</a:t>
              </a:r>
            </a:p>
          </p:txBody>
        </p:sp>
        <p:sp>
          <p:nvSpPr>
            <p:cNvPr id="13" name="Rectangle 12">
              <a:extLst>
                <a:ext uri="{FF2B5EF4-FFF2-40B4-BE49-F238E27FC236}">
                  <a16:creationId xmlns:a16="http://schemas.microsoft.com/office/drawing/2014/main" id="{BFD8FF97-9CC0-6A19-C4CC-C60F0518BA1C}"/>
                </a:ext>
              </a:extLst>
            </p:cNvPr>
            <p:cNvSpPr/>
            <p:nvPr/>
          </p:nvSpPr>
          <p:spPr>
            <a:xfrm>
              <a:off x="6576017" y="4024206"/>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FE22D2-3045-7591-7A95-0A66DC79AD03}"/>
                </a:ext>
              </a:extLst>
            </p:cNvPr>
            <p:cNvSpPr/>
            <p:nvPr/>
          </p:nvSpPr>
          <p:spPr>
            <a:xfrm>
              <a:off x="7529250" y="402210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BE9249-0636-822E-39C3-1C97F5728922}"/>
                </a:ext>
              </a:extLst>
            </p:cNvPr>
            <p:cNvSpPr/>
            <p:nvPr/>
          </p:nvSpPr>
          <p:spPr>
            <a:xfrm>
              <a:off x="8481280" y="402210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898F9D-6FAB-332B-E275-BFCC6FCC4D1F}"/>
                </a:ext>
              </a:extLst>
            </p:cNvPr>
            <p:cNvSpPr/>
            <p:nvPr/>
          </p:nvSpPr>
          <p:spPr>
            <a:xfrm>
              <a:off x="6645661" y="4310294"/>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21DDF10-8377-31F5-9676-6A64EE385894}"/>
                </a:ext>
              </a:extLst>
            </p:cNvPr>
            <p:cNvSpPr/>
            <p:nvPr/>
          </p:nvSpPr>
          <p:spPr>
            <a:xfrm>
              <a:off x="7596723" y="4304470"/>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E74B016-B6F5-1EED-ADED-5995C9295A48}"/>
                </a:ext>
              </a:extLst>
            </p:cNvPr>
            <p:cNvSpPr/>
            <p:nvPr/>
          </p:nvSpPr>
          <p:spPr>
            <a:xfrm>
              <a:off x="8547785" y="4304470"/>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8F5D3E-6607-B0E5-5823-CAE86DFC2BA5}"/>
                </a:ext>
              </a:extLst>
            </p:cNvPr>
            <p:cNvSpPr/>
            <p:nvPr/>
          </p:nvSpPr>
          <p:spPr>
            <a:xfrm>
              <a:off x="6847745" y="465233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E22E7A3-86A2-55E3-D129-32E44CBA568F}"/>
                </a:ext>
              </a:extLst>
            </p:cNvPr>
            <p:cNvSpPr/>
            <p:nvPr/>
          </p:nvSpPr>
          <p:spPr>
            <a:xfrm>
              <a:off x="7795552" y="465233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00CFA3-AB6E-3ACF-CC69-188693C62831}"/>
                </a:ext>
              </a:extLst>
            </p:cNvPr>
            <p:cNvSpPr/>
            <p:nvPr/>
          </p:nvSpPr>
          <p:spPr>
            <a:xfrm>
              <a:off x="8750483" y="465233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B0C52EB-E539-1517-B535-ED00D72EED09}"/>
                </a:ext>
              </a:extLst>
            </p:cNvPr>
            <p:cNvPicPr>
              <a:picLocks noChangeAspect="1"/>
            </p:cNvPicPr>
            <p:nvPr/>
          </p:nvPicPr>
          <p:blipFill>
            <a:blip r:embed="rId13"/>
            <a:stretch>
              <a:fillRect/>
            </a:stretch>
          </p:blipFill>
          <p:spPr>
            <a:xfrm>
              <a:off x="6394088" y="4965052"/>
              <a:ext cx="290304" cy="292608"/>
            </a:xfrm>
            <a:prstGeom prst="rect">
              <a:avLst/>
            </a:prstGeom>
          </p:spPr>
        </p:pic>
        <p:pic>
          <p:nvPicPr>
            <p:cNvPr id="23" name="Picture 22">
              <a:extLst>
                <a:ext uri="{FF2B5EF4-FFF2-40B4-BE49-F238E27FC236}">
                  <a16:creationId xmlns:a16="http://schemas.microsoft.com/office/drawing/2014/main" id="{4A2D123E-26AE-D5C0-77AF-743D49F5C882}"/>
                </a:ext>
              </a:extLst>
            </p:cNvPr>
            <p:cNvPicPr>
              <a:picLocks noChangeAspect="1"/>
            </p:cNvPicPr>
            <p:nvPr/>
          </p:nvPicPr>
          <p:blipFill>
            <a:blip r:embed="rId14"/>
            <a:stretch>
              <a:fillRect/>
            </a:stretch>
          </p:blipFill>
          <p:spPr>
            <a:xfrm>
              <a:off x="6713799" y="4965052"/>
              <a:ext cx="290304" cy="292608"/>
            </a:xfrm>
            <a:prstGeom prst="rect">
              <a:avLst/>
            </a:prstGeom>
          </p:spPr>
        </p:pic>
        <p:pic>
          <p:nvPicPr>
            <p:cNvPr id="24" name="Picture 23">
              <a:extLst>
                <a:ext uri="{FF2B5EF4-FFF2-40B4-BE49-F238E27FC236}">
                  <a16:creationId xmlns:a16="http://schemas.microsoft.com/office/drawing/2014/main" id="{D7363723-7FF9-4E2E-7E50-EDE22165B05B}"/>
                </a:ext>
              </a:extLst>
            </p:cNvPr>
            <p:cNvPicPr>
              <a:picLocks noChangeAspect="1"/>
            </p:cNvPicPr>
            <p:nvPr/>
          </p:nvPicPr>
          <p:blipFill>
            <a:blip r:embed="rId15"/>
            <a:stretch>
              <a:fillRect/>
            </a:stretch>
          </p:blipFill>
          <p:spPr>
            <a:xfrm>
              <a:off x="7031869" y="4965052"/>
              <a:ext cx="294949" cy="292608"/>
            </a:xfrm>
            <a:prstGeom prst="rect">
              <a:avLst/>
            </a:prstGeom>
          </p:spPr>
        </p:pic>
        <p:pic>
          <p:nvPicPr>
            <p:cNvPr id="25" name="Picture 24">
              <a:extLst>
                <a:ext uri="{FF2B5EF4-FFF2-40B4-BE49-F238E27FC236}">
                  <a16:creationId xmlns:a16="http://schemas.microsoft.com/office/drawing/2014/main" id="{99938474-5699-9C77-227D-50D0097499F9}"/>
                </a:ext>
              </a:extLst>
            </p:cNvPr>
            <p:cNvPicPr>
              <a:picLocks noChangeAspect="1"/>
            </p:cNvPicPr>
            <p:nvPr/>
          </p:nvPicPr>
          <p:blipFill>
            <a:blip r:embed="rId16"/>
            <a:stretch>
              <a:fillRect/>
            </a:stretch>
          </p:blipFill>
          <p:spPr>
            <a:xfrm>
              <a:off x="7343016" y="4965052"/>
              <a:ext cx="292608" cy="292608"/>
            </a:xfrm>
            <a:prstGeom prst="rect">
              <a:avLst/>
            </a:prstGeom>
          </p:spPr>
        </p:pic>
        <p:pic>
          <p:nvPicPr>
            <p:cNvPr id="26" name="Picture 25">
              <a:extLst>
                <a:ext uri="{FF2B5EF4-FFF2-40B4-BE49-F238E27FC236}">
                  <a16:creationId xmlns:a16="http://schemas.microsoft.com/office/drawing/2014/main" id="{0DA656EB-3F5D-28EC-E14C-74F1C24F5647}"/>
                </a:ext>
              </a:extLst>
            </p:cNvPr>
            <p:cNvPicPr>
              <a:picLocks noChangeAspect="1"/>
            </p:cNvPicPr>
            <p:nvPr/>
          </p:nvPicPr>
          <p:blipFill>
            <a:blip r:embed="rId17"/>
            <a:stretch>
              <a:fillRect/>
            </a:stretch>
          </p:blipFill>
          <p:spPr>
            <a:xfrm>
              <a:off x="7655319" y="4965052"/>
              <a:ext cx="290304" cy="292608"/>
            </a:xfrm>
            <a:prstGeom prst="rect">
              <a:avLst/>
            </a:prstGeom>
          </p:spPr>
        </p:pic>
        <p:pic>
          <p:nvPicPr>
            <p:cNvPr id="27" name="Picture 26">
              <a:extLst>
                <a:ext uri="{FF2B5EF4-FFF2-40B4-BE49-F238E27FC236}">
                  <a16:creationId xmlns:a16="http://schemas.microsoft.com/office/drawing/2014/main" id="{CBE6C3EF-2EA8-854F-7192-211CCAC46D28}"/>
                </a:ext>
              </a:extLst>
            </p:cNvPr>
            <p:cNvPicPr>
              <a:picLocks noChangeAspect="1"/>
            </p:cNvPicPr>
            <p:nvPr/>
          </p:nvPicPr>
          <p:blipFill>
            <a:blip r:embed="rId18"/>
            <a:stretch>
              <a:fillRect/>
            </a:stretch>
          </p:blipFill>
          <p:spPr>
            <a:xfrm>
              <a:off x="7959864" y="4965052"/>
              <a:ext cx="292608" cy="292608"/>
            </a:xfrm>
            <a:prstGeom prst="rect">
              <a:avLst/>
            </a:prstGeom>
          </p:spPr>
        </p:pic>
        <p:pic>
          <p:nvPicPr>
            <p:cNvPr id="28" name="Picture 27">
              <a:extLst>
                <a:ext uri="{FF2B5EF4-FFF2-40B4-BE49-F238E27FC236}">
                  <a16:creationId xmlns:a16="http://schemas.microsoft.com/office/drawing/2014/main" id="{241A3394-6CB8-7AB5-B334-A68B93F7CD15}"/>
                </a:ext>
              </a:extLst>
            </p:cNvPr>
            <p:cNvPicPr>
              <a:picLocks noChangeAspect="1"/>
            </p:cNvPicPr>
            <p:nvPr/>
          </p:nvPicPr>
          <p:blipFill>
            <a:blip r:embed="rId19"/>
            <a:stretch>
              <a:fillRect/>
            </a:stretch>
          </p:blipFill>
          <p:spPr>
            <a:xfrm>
              <a:off x="8288496" y="4966278"/>
              <a:ext cx="297290" cy="292608"/>
            </a:xfrm>
            <a:prstGeom prst="rect">
              <a:avLst/>
            </a:prstGeom>
          </p:spPr>
        </p:pic>
        <p:pic>
          <p:nvPicPr>
            <p:cNvPr id="29" name="Picture 28">
              <a:extLst>
                <a:ext uri="{FF2B5EF4-FFF2-40B4-BE49-F238E27FC236}">
                  <a16:creationId xmlns:a16="http://schemas.microsoft.com/office/drawing/2014/main" id="{142F88A1-180E-66FB-A3A9-7171182459CE}"/>
                </a:ext>
              </a:extLst>
            </p:cNvPr>
            <p:cNvPicPr>
              <a:picLocks noChangeAspect="1"/>
            </p:cNvPicPr>
            <p:nvPr/>
          </p:nvPicPr>
          <p:blipFill>
            <a:blip r:embed="rId20"/>
            <a:stretch>
              <a:fillRect/>
            </a:stretch>
          </p:blipFill>
          <p:spPr>
            <a:xfrm>
              <a:off x="8609817" y="4965052"/>
              <a:ext cx="292608" cy="292608"/>
            </a:xfrm>
            <a:prstGeom prst="rect">
              <a:avLst/>
            </a:prstGeom>
          </p:spPr>
        </p:pic>
        <p:pic>
          <p:nvPicPr>
            <p:cNvPr id="30" name="Picture 29">
              <a:extLst>
                <a:ext uri="{FF2B5EF4-FFF2-40B4-BE49-F238E27FC236}">
                  <a16:creationId xmlns:a16="http://schemas.microsoft.com/office/drawing/2014/main" id="{8C128411-D5A7-4066-5301-0BEDF0D74C7B}"/>
                </a:ext>
              </a:extLst>
            </p:cNvPr>
            <p:cNvPicPr>
              <a:picLocks noChangeAspect="1"/>
            </p:cNvPicPr>
            <p:nvPr/>
          </p:nvPicPr>
          <p:blipFill rotWithShape="1">
            <a:blip r:embed="rId21"/>
            <a:srcRect l="-1859" r="-1232"/>
            <a:stretch/>
          </p:blipFill>
          <p:spPr>
            <a:xfrm>
              <a:off x="8912498" y="4965052"/>
              <a:ext cx="301652" cy="292608"/>
            </a:xfrm>
            <a:prstGeom prst="rect">
              <a:avLst/>
            </a:prstGeom>
          </p:spPr>
        </p:pic>
        <p:sp>
          <p:nvSpPr>
            <p:cNvPr id="31" name="Rectangle 30">
              <a:extLst>
                <a:ext uri="{FF2B5EF4-FFF2-40B4-BE49-F238E27FC236}">
                  <a16:creationId xmlns:a16="http://schemas.microsoft.com/office/drawing/2014/main" id="{A4E680AC-3627-DC8A-B1DF-10D03BE37BAF}"/>
                </a:ext>
              </a:extLst>
            </p:cNvPr>
            <p:cNvSpPr/>
            <p:nvPr/>
          </p:nvSpPr>
          <p:spPr>
            <a:xfrm>
              <a:off x="6492451" y="537624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B06264D-8E4F-2FED-8FBF-636D72EF6085}"/>
                </a:ext>
              </a:extLst>
            </p:cNvPr>
            <p:cNvSpPr/>
            <p:nvPr/>
          </p:nvSpPr>
          <p:spPr>
            <a:xfrm>
              <a:off x="7448347" y="537624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39DBC4-19EF-E680-D9F9-23D9185ACE01}"/>
                </a:ext>
              </a:extLst>
            </p:cNvPr>
            <p:cNvSpPr/>
            <p:nvPr/>
          </p:nvSpPr>
          <p:spPr>
            <a:xfrm>
              <a:off x="8388608" y="537624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63271EF-D4D2-3BBB-1A15-171B76518146}"/>
                </a:ext>
              </a:extLst>
            </p:cNvPr>
            <p:cNvPicPr>
              <a:picLocks noChangeAspect="1"/>
            </p:cNvPicPr>
            <p:nvPr/>
          </p:nvPicPr>
          <p:blipFill>
            <a:blip r:embed="rId22"/>
            <a:stretch>
              <a:fillRect/>
            </a:stretch>
          </p:blipFill>
          <p:spPr>
            <a:xfrm>
              <a:off x="6388862" y="6248109"/>
              <a:ext cx="295530" cy="301752"/>
            </a:xfrm>
            <a:prstGeom prst="rect">
              <a:avLst/>
            </a:prstGeom>
          </p:spPr>
        </p:pic>
        <p:pic>
          <p:nvPicPr>
            <p:cNvPr id="35" name="Picture 34">
              <a:extLst>
                <a:ext uri="{FF2B5EF4-FFF2-40B4-BE49-F238E27FC236}">
                  <a16:creationId xmlns:a16="http://schemas.microsoft.com/office/drawing/2014/main" id="{1AC101EA-B17E-497B-BF63-EAC83601DFF0}"/>
                </a:ext>
              </a:extLst>
            </p:cNvPr>
            <p:cNvPicPr>
              <a:picLocks noChangeAspect="1"/>
            </p:cNvPicPr>
            <p:nvPr/>
          </p:nvPicPr>
          <p:blipFill>
            <a:blip r:embed="rId23"/>
            <a:stretch>
              <a:fillRect/>
            </a:stretch>
          </p:blipFill>
          <p:spPr>
            <a:xfrm>
              <a:off x="7335059" y="6257253"/>
              <a:ext cx="286575" cy="292608"/>
            </a:xfrm>
            <a:prstGeom prst="rect">
              <a:avLst/>
            </a:prstGeom>
          </p:spPr>
        </p:pic>
        <p:pic>
          <p:nvPicPr>
            <p:cNvPr id="36" name="Picture 35">
              <a:extLst>
                <a:ext uri="{FF2B5EF4-FFF2-40B4-BE49-F238E27FC236}">
                  <a16:creationId xmlns:a16="http://schemas.microsoft.com/office/drawing/2014/main" id="{170D7EBC-E04F-24A8-7B07-ECF6F93266F3}"/>
                </a:ext>
              </a:extLst>
            </p:cNvPr>
            <p:cNvPicPr>
              <a:picLocks noChangeAspect="1"/>
            </p:cNvPicPr>
            <p:nvPr/>
          </p:nvPicPr>
          <p:blipFill>
            <a:blip r:embed="rId24"/>
            <a:stretch>
              <a:fillRect/>
            </a:stretch>
          </p:blipFill>
          <p:spPr>
            <a:xfrm>
              <a:off x="8276281" y="6252681"/>
              <a:ext cx="292608" cy="292608"/>
            </a:xfrm>
            <a:prstGeom prst="rect">
              <a:avLst/>
            </a:prstGeom>
          </p:spPr>
        </p:pic>
        <p:sp>
          <p:nvSpPr>
            <p:cNvPr id="37" name="Rectangle 36">
              <a:extLst>
                <a:ext uri="{FF2B5EF4-FFF2-40B4-BE49-F238E27FC236}">
                  <a16:creationId xmlns:a16="http://schemas.microsoft.com/office/drawing/2014/main" id="{FEA58204-CCE4-A57E-8BC8-22B861E79138}"/>
                </a:ext>
              </a:extLst>
            </p:cNvPr>
            <p:cNvSpPr/>
            <p:nvPr/>
          </p:nvSpPr>
          <p:spPr>
            <a:xfrm>
              <a:off x="7162338" y="5475870"/>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433899F-F54A-A90A-3EC7-64260D72A45A}"/>
                </a:ext>
              </a:extLst>
            </p:cNvPr>
            <p:cNvSpPr/>
            <p:nvPr/>
          </p:nvSpPr>
          <p:spPr>
            <a:xfrm>
              <a:off x="8116010" y="5475870"/>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C309F43-3A79-F4DF-452F-DA339277300C}"/>
                </a:ext>
              </a:extLst>
            </p:cNvPr>
            <p:cNvSpPr/>
            <p:nvPr/>
          </p:nvSpPr>
          <p:spPr>
            <a:xfrm>
              <a:off x="9015642" y="5527334"/>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3F674FD6-680A-C041-428E-B855674030DE}"/>
                </a:ext>
              </a:extLst>
            </p:cNvPr>
            <p:cNvPicPr>
              <a:picLocks noChangeAspect="1"/>
            </p:cNvPicPr>
            <p:nvPr/>
          </p:nvPicPr>
          <p:blipFill>
            <a:blip r:embed="rId25"/>
            <a:stretch>
              <a:fillRect/>
            </a:stretch>
          </p:blipFill>
          <p:spPr>
            <a:xfrm>
              <a:off x="6708908" y="6252681"/>
              <a:ext cx="289560" cy="292608"/>
            </a:xfrm>
            <a:prstGeom prst="rect">
              <a:avLst/>
            </a:prstGeom>
          </p:spPr>
        </p:pic>
        <p:pic>
          <p:nvPicPr>
            <p:cNvPr id="41" name="Picture 40">
              <a:extLst>
                <a:ext uri="{FF2B5EF4-FFF2-40B4-BE49-F238E27FC236}">
                  <a16:creationId xmlns:a16="http://schemas.microsoft.com/office/drawing/2014/main" id="{559AD858-25CC-5A33-4249-4B390F5A595C}"/>
                </a:ext>
              </a:extLst>
            </p:cNvPr>
            <p:cNvPicPr>
              <a:picLocks noChangeAspect="1"/>
            </p:cNvPicPr>
            <p:nvPr/>
          </p:nvPicPr>
          <p:blipFill>
            <a:blip r:embed="rId26"/>
            <a:stretch>
              <a:fillRect/>
            </a:stretch>
          </p:blipFill>
          <p:spPr>
            <a:xfrm>
              <a:off x="7649135" y="6252681"/>
              <a:ext cx="289528" cy="292608"/>
            </a:xfrm>
            <a:prstGeom prst="rect">
              <a:avLst/>
            </a:prstGeom>
          </p:spPr>
        </p:pic>
        <p:pic>
          <p:nvPicPr>
            <p:cNvPr id="42" name="Picture 41">
              <a:extLst>
                <a:ext uri="{FF2B5EF4-FFF2-40B4-BE49-F238E27FC236}">
                  <a16:creationId xmlns:a16="http://schemas.microsoft.com/office/drawing/2014/main" id="{9DB1C394-39AA-721C-FA83-C27BC6300EF7}"/>
                </a:ext>
              </a:extLst>
            </p:cNvPr>
            <p:cNvPicPr>
              <a:picLocks noChangeAspect="1"/>
            </p:cNvPicPr>
            <p:nvPr/>
          </p:nvPicPr>
          <p:blipFill>
            <a:blip r:embed="rId27"/>
            <a:stretch>
              <a:fillRect/>
            </a:stretch>
          </p:blipFill>
          <p:spPr>
            <a:xfrm>
              <a:off x="8598811" y="6248109"/>
              <a:ext cx="295688" cy="292608"/>
            </a:xfrm>
            <a:prstGeom prst="rect">
              <a:avLst/>
            </a:prstGeom>
          </p:spPr>
        </p:pic>
        <p:sp>
          <p:nvSpPr>
            <p:cNvPr id="43" name="Rectangle 42">
              <a:extLst>
                <a:ext uri="{FF2B5EF4-FFF2-40B4-BE49-F238E27FC236}">
                  <a16:creationId xmlns:a16="http://schemas.microsoft.com/office/drawing/2014/main" id="{3FB46E1A-B283-F89C-75E2-FD0E801EEC5B}"/>
                </a:ext>
              </a:extLst>
            </p:cNvPr>
            <p:cNvSpPr/>
            <p:nvPr/>
          </p:nvSpPr>
          <p:spPr>
            <a:xfrm>
              <a:off x="6956449" y="5781383"/>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47C34C5-A976-A04A-4F71-CB9EDE861950}"/>
                </a:ext>
              </a:extLst>
            </p:cNvPr>
            <p:cNvSpPr/>
            <p:nvPr/>
          </p:nvSpPr>
          <p:spPr>
            <a:xfrm>
              <a:off x="7904618" y="5781383"/>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D9256A8-3AF9-C55E-0E20-C6FB89D05393}"/>
                </a:ext>
              </a:extLst>
            </p:cNvPr>
            <p:cNvSpPr/>
            <p:nvPr/>
          </p:nvSpPr>
          <p:spPr>
            <a:xfrm>
              <a:off x="8840490" y="5781383"/>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D777E3B6-E4CC-5050-490E-029035BBAF7E}"/>
                </a:ext>
              </a:extLst>
            </p:cNvPr>
            <p:cNvPicPr>
              <a:picLocks noChangeAspect="1"/>
            </p:cNvPicPr>
            <p:nvPr/>
          </p:nvPicPr>
          <p:blipFill>
            <a:blip r:embed="rId28"/>
            <a:stretch>
              <a:fillRect/>
            </a:stretch>
          </p:blipFill>
          <p:spPr>
            <a:xfrm>
              <a:off x="7016897" y="6257253"/>
              <a:ext cx="292608" cy="292608"/>
            </a:xfrm>
            <a:prstGeom prst="rect">
              <a:avLst/>
            </a:prstGeom>
          </p:spPr>
        </p:pic>
        <p:pic>
          <p:nvPicPr>
            <p:cNvPr id="47" name="Picture 46">
              <a:extLst>
                <a:ext uri="{FF2B5EF4-FFF2-40B4-BE49-F238E27FC236}">
                  <a16:creationId xmlns:a16="http://schemas.microsoft.com/office/drawing/2014/main" id="{913D6D82-A0E0-D956-044C-65CC54AF193C}"/>
                </a:ext>
              </a:extLst>
            </p:cNvPr>
            <p:cNvPicPr>
              <a:picLocks noChangeAspect="1"/>
            </p:cNvPicPr>
            <p:nvPr/>
          </p:nvPicPr>
          <p:blipFill>
            <a:blip r:embed="rId29"/>
            <a:stretch>
              <a:fillRect/>
            </a:stretch>
          </p:blipFill>
          <p:spPr>
            <a:xfrm>
              <a:off x="7962880" y="6250529"/>
              <a:ext cx="286575" cy="292608"/>
            </a:xfrm>
            <a:prstGeom prst="rect">
              <a:avLst/>
            </a:prstGeom>
          </p:spPr>
        </p:pic>
        <p:pic>
          <p:nvPicPr>
            <p:cNvPr id="48" name="Picture 47">
              <a:extLst>
                <a:ext uri="{FF2B5EF4-FFF2-40B4-BE49-F238E27FC236}">
                  <a16:creationId xmlns:a16="http://schemas.microsoft.com/office/drawing/2014/main" id="{9BDED5E6-787D-EB1A-3639-87D989F141E7}"/>
                </a:ext>
              </a:extLst>
            </p:cNvPr>
            <p:cNvPicPr>
              <a:picLocks noChangeAspect="1"/>
            </p:cNvPicPr>
            <p:nvPr/>
          </p:nvPicPr>
          <p:blipFill>
            <a:blip r:embed="rId30"/>
            <a:stretch>
              <a:fillRect/>
            </a:stretch>
          </p:blipFill>
          <p:spPr>
            <a:xfrm>
              <a:off x="8925867" y="6248109"/>
              <a:ext cx="288000" cy="292608"/>
            </a:xfrm>
            <a:prstGeom prst="rect">
              <a:avLst/>
            </a:prstGeom>
          </p:spPr>
        </p:pic>
      </p:grpSp>
      <p:sp>
        <p:nvSpPr>
          <p:cNvPr id="49" name="TextBox 48">
            <a:extLst>
              <a:ext uri="{FF2B5EF4-FFF2-40B4-BE49-F238E27FC236}">
                <a16:creationId xmlns:a16="http://schemas.microsoft.com/office/drawing/2014/main" id="{D4AC9E15-715A-9BB6-9F93-A38CC88D3D1E}"/>
              </a:ext>
            </a:extLst>
          </p:cNvPr>
          <p:cNvSpPr txBox="1"/>
          <p:nvPr/>
        </p:nvSpPr>
        <p:spPr>
          <a:xfrm>
            <a:off x="411238" y="1209358"/>
            <a:ext cx="5544616" cy="584775"/>
          </a:xfrm>
          <a:prstGeom prst="rect">
            <a:avLst/>
          </a:prstGeom>
          <a:noFill/>
        </p:spPr>
        <p:txBody>
          <a:bodyPr wrap="square">
            <a:spAutoFit/>
          </a:bodyPr>
          <a:lstStyle/>
          <a:p>
            <a:r>
              <a:rPr lang="en-US" sz="1600" b="1" i="1" dirty="0">
                <a:solidFill>
                  <a:srgbClr val="595959"/>
                </a:solidFill>
                <a:cs typeface="Arial" charset="0"/>
              </a:rPr>
              <a:t>HEMIT: H&amp;E to Multiplex-immunohistochemistry Image Translation with Dual-Branch Pix2pix Generator</a:t>
            </a:r>
          </a:p>
        </p:txBody>
      </p:sp>
      <p:cxnSp>
        <p:nvCxnSpPr>
          <p:cNvPr id="50" name="Straight Connector 49">
            <a:extLst>
              <a:ext uri="{FF2B5EF4-FFF2-40B4-BE49-F238E27FC236}">
                <a16:creationId xmlns:a16="http://schemas.microsoft.com/office/drawing/2014/main" id="{95A291D6-4E58-2F8B-8C4C-6E528AF93DC6}"/>
              </a:ext>
            </a:extLst>
          </p:cNvPr>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46131A72-D8F0-78F8-EBC5-4291A5BF8BB6}"/>
              </a:ext>
            </a:extLst>
          </p:cNvPr>
          <p:cNvSpPr txBox="1"/>
          <p:nvPr/>
        </p:nvSpPr>
        <p:spPr>
          <a:xfrm>
            <a:off x="479376" y="1834173"/>
            <a:ext cx="1656184" cy="369332"/>
          </a:xfrm>
          <a:prstGeom prst="rect">
            <a:avLst/>
          </a:prstGeom>
          <a:noFill/>
        </p:spPr>
        <p:txBody>
          <a:bodyPr wrap="square" rtlCol="0">
            <a:spAutoFit/>
          </a:bodyPr>
          <a:lstStyle/>
          <a:p>
            <a:r>
              <a:rPr lang="en-US" b="1" i="1" dirty="0">
                <a:solidFill>
                  <a:srgbClr val="7030A0"/>
                </a:solidFill>
              </a:rPr>
              <a:t>Results</a:t>
            </a:r>
          </a:p>
        </p:txBody>
      </p:sp>
      <p:sp>
        <p:nvSpPr>
          <p:cNvPr id="52" name="Title 1">
            <a:extLst>
              <a:ext uri="{FF2B5EF4-FFF2-40B4-BE49-F238E27FC236}">
                <a16:creationId xmlns:a16="http://schemas.microsoft.com/office/drawing/2014/main" id="{F3DCA5CA-4F00-B13A-AF1E-EA08066C7BD6}"/>
              </a:ext>
            </a:extLst>
          </p:cNvPr>
          <p:cNvSpPr txBox="1">
            <a:spLocks/>
          </p:cNvSpPr>
          <p:nvPr/>
        </p:nvSpPr>
        <p:spPr bwMode="auto">
          <a:xfrm>
            <a:off x="2351584" y="188640"/>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Research 1</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53" name="Rectangle 52">
            <a:extLst>
              <a:ext uri="{FF2B5EF4-FFF2-40B4-BE49-F238E27FC236}">
                <a16:creationId xmlns:a16="http://schemas.microsoft.com/office/drawing/2014/main" id="{6873200D-0BCE-7B57-48A8-6987AA061411}"/>
              </a:ext>
            </a:extLst>
          </p:cNvPr>
          <p:cNvSpPr/>
          <p:nvPr/>
        </p:nvSpPr>
        <p:spPr>
          <a:xfrm>
            <a:off x="514250" y="2252764"/>
            <a:ext cx="5005686" cy="4474200"/>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C268C85-847D-9602-8533-EB2F0D906E6F}"/>
              </a:ext>
            </a:extLst>
          </p:cNvPr>
          <p:cNvSpPr txBox="1"/>
          <p:nvPr/>
        </p:nvSpPr>
        <p:spPr>
          <a:xfrm>
            <a:off x="6093690" y="4735136"/>
            <a:ext cx="5076403" cy="1169551"/>
          </a:xfrm>
          <a:prstGeom prst="rect">
            <a:avLst/>
          </a:prstGeom>
          <a:no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Best performance among 3 key evaluation metrics (SSIM, Pearson, PSNR)</a:t>
            </a:r>
          </a:p>
          <a:p>
            <a:pPr marL="285750" indent="-285750">
              <a:buFont typeface="Wingdings" panose="05000000000000000000" charset="0"/>
              <a:buChar char="Ø"/>
            </a:pPr>
            <a:endParaRPr lang="en-US" altLang="zh-CN" sz="1400" dirty="0">
              <a:ea typeface="黑体" panose="02010609060101010101" pitchFamily="49" charset="-122"/>
              <a:sym typeface="+mn-ea"/>
            </a:endParaRPr>
          </a:p>
          <a:p>
            <a:pPr marL="285750" indent="-285750">
              <a:buFont typeface="Wingdings" panose="05000000000000000000" charset="0"/>
              <a:buChar char="Ø"/>
            </a:pPr>
            <a:r>
              <a:rPr lang="en-US" altLang="zh-CN" sz="1400" dirty="0">
                <a:ea typeface="黑体" panose="02010609060101010101" pitchFamily="49" charset="-122"/>
                <a:sym typeface="+mn-ea"/>
              </a:rPr>
              <a:t>Best performance in downstream evaluation tasks (total cell counts, positive CD3 cell proportion, etc.) </a:t>
            </a:r>
          </a:p>
        </p:txBody>
      </p:sp>
      <p:pic>
        <p:nvPicPr>
          <p:cNvPr id="58" name="Picture 57" descr="A screenshot of a computer&#10;&#10;Description automatically generated">
            <a:extLst>
              <a:ext uri="{FF2B5EF4-FFF2-40B4-BE49-F238E27FC236}">
                <a16:creationId xmlns:a16="http://schemas.microsoft.com/office/drawing/2014/main" id="{BBE0E8AC-E8EB-1523-5A49-FD2B8DAE407A}"/>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31292" r="20470"/>
          <a:stretch/>
        </p:blipFill>
        <p:spPr>
          <a:xfrm>
            <a:off x="5847192" y="2208519"/>
            <a:ext cx="5881119" cy="2035817"/>
          </a:xfrm>
          <a:prstGeom prst="rect">
            <a:avLst/>
          </a:prstGeom>
        </p:spPr>
      </p:pic>
      <p:sp>
        <p:nvSpPr>
          <p:cNvPr id="59" name="TextBox 58">
            <a:extLst>
              <a:ext uri="{FF2B5EF4-FFF2-40B4-BE49-F238E27FC236}">
                <a16:creationId xmlns:a16="http://schemas.microsoft.com/office/drawing/2014/main" id="{5CF946DC-E35C-CB61-2027-E4E250860A95}"/>
              </a:ext>
            </a:extLst>
          </p:cNvPr>
          <p:cNvSpPr txBox="1"/>
          <p:nvPr/>
        </p:nvSpPr>
        <p:spPr>
          <a:xfrm>
            <a:off x="5769814" y="3836759"/>
            <a:ext cx="1566476" cy="369332"/>
          </a:xfrm>
          <a:prstGeom prst="rect">
            <a:avLst/>
          </a:prstGeom>
          <a:noFill/>
        </p:spPr>
        <p:txBody>
          <a:bodyPr wrap="square">
            <a:spAutoFit/>
          </a:bodyPr>
          <a:lstStyle/>
          <a:p>
            <a:pPr algn="ctr"/>
            <a:r>
              <a:rPr lang="en-US" altLang="zh-CN" b="1" dirty="0">
                <a:solidFill>
                  <a:schemeClr val="bg2"/>
                </a:solidFill>
                <a:sym typeface="+mn-ea"/>
              </a:rPr>
              <a:t>Real mIHC</a:t>
            </a:r>
          </a:p>
        </p:txBody>
      </p:sp>
      <p:sp>
        <p:nvSpPr>
          <p:cNvPr id="60" name="TextBox 59">
            <a:extLst>
              <a:ext uri="{FF2B5EF4-FFF2-40B4-BE49-F238E27FC236}">
                <a16:creationId xmlns:a16="http://schemas.microsoft.com/office/drawing/2014/main" id="{56BCA77E-E9BC-244D-44AC-9C0C51160F07}"/>
              </a:ext>
            </a:extLst>
          </p:cNvPr>
          <p:cNvSpPr txBox="1"/>
          <p:nvPr/>
        </p:nvSpPr>
        <p:spPr>
          <a:xfrm>
            <a:off x="7456780" y="3862649"/>
            <a:ext cx="1892005" cy="369332"/>
          </a:xfrm>
          <a:prstGeom prst="rect">
            <a:avLst/>
          </a:prstGeom>
          <a:noFill/>
        </p:spPr>
        <p:txBody>
          <a:bodyPr wrap="square">
            <a:spAutoFit/>
          </a:bodyPr>
          <a:lstStyle/>
          <a:p>
            <a:pPr algn="ctr"/>
            <a:r>
              <a:rPr lang="en-US" altLang="zh-CN" b="1" dirty="0">
                <a:solidFill>
                  <a:schemeClr val="bg2"/>
                </a:solidFill>
                <a:sym typeface="+mn-ea"/>
              </a:rPr>
              <a:t>Virtual mIHC</a:t>
            </a:r>
          </a:p>
        </p:txBody>
      </p:sp>
    </p:spTree>
    <p:extLst>
      <p:ext uri="{BB962C8B-B14F-4D97-AF65-F5344CB8AC3E}">
        <p14:creationId xmlns:p14="http://schemas.microsoft.com/office/powerpoint/2010/main" val="322458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rrow: Right 32">
            <a:extLst>
              <a:ext uri="{FF2B5EF4-FFF2-40B4-BE49-F238E27FC236}">
                <a16:creationId xmlns:a16="http://schemas.microsoft.com/office/drawing/2014/main" id="{5E2F2572-7ED7-DB2C-988D-EC70D943AEF2}"/>
              </a:ext>
            </a:extLst>
          </p:cNvPr>
          <p:cNvSpPr/>
          <p:nvPr/>
        </p:nvSpPr>
        <p:spPr>
          <a:xfrm>
            <a:off x="4527229" y="5627365"/>
            <a:ext cx="216024" cy="8640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EA900C-5525-993D-E829-619D4B17EBE0}"/>
              </a:ext>
            </a:extLst>
          </p:cNvPr>
          <p:cNvSpPr txBox="1">
            <a:spLocks/>
          </p:cNvSpPr>
          <p:nvPr/>
        </p:nvSpPr>
        <p:spPr bwMode="auto">
          <a:xfrm>
            <a:off x="2351584" y="188640"/>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Research 2</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12" name="TextBox 11">
            <a:extLst>
              <a:ext uri="{FF2B5EF4-FFF2-40B4-BE49-F238E27FC236}">
                <a16:creationId xmlns:a16="http://schemas.microsoft.com/office/drawing/2014/main" id="{38BE9D6C-CAD8-E733-14B9-3DA391B84D45}"/>
              </a:ext>
            </a:extLst>
          </p:cNvPr>
          <p:cNvSpPr txBox="1"/>
          <p:nvPr/>
        </p:nvSpPr>
        <p:spPr>
          <a:xfrm>
            <a:off x="398951" y="1290003"/>
            <a:ext cx="5544616" cy="338554"/>
          </a:xfrm>
          <a:prstGeom prst="rect">
            <a:avLst/>
          </a:prstGeom>
          <a:noFill/>
        </p:spPr>
        <p:txBody>
          <a:bodyPr wrap="square">
            <a:spAutoFit/>
          </a:bodyPr>
          <a:lstStyle/>
          <a:p>
            <a:r>
              <a:rPr lang="en-US" sz="1600" b="1" i="1" dirty="0">
                <a:solidFill>
                  <a:srgbClr val="595959"/>
                </a:solidFill>
                <a:cs typeface="Arial" charset="0"/>
              </a:rPr>
              <a:t>Semi-supervised methods for TILs segmentation</a:t>
            </a:r>
          </a:p>
        </p:txBody>
      </p:sp>
      <p:cxnSp>
        <p:nvCxnSpPr>
          <p:cNvPr id="13" name="Straight Connector 12">
            <a:extLst>
              <a:ext uri="{FF2B5EF4-FFF2-40B4-BE49-F238E27FC236}">
                <a16:creationId xmlns:a16="http://schemas.microsoft.com/office/drawing/2014/main" id="{1950C7BF-3D5A-1626-4C43-3D83882D9B4B}"/>
              </a:ext>
            </a:extLst>
          </p:cNvPr>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C5BC9A2-AE23-81AB-9DAA-3F8291DDDB97}"/>
              </a:ext>
            </a:extLst>
          </p:cNvPr>
          <p:cNvSpPr txBox="1"/>
          <p:nvPr/>
        </p:nvSpPr>
        <p:spPr>
          <a:xfrm>
            <a:off x="411238" y="1808371"/>
            <a:ext cx="1656184" cy="369332"/>
          </a:xfrm>
          <a:prstGeom prst="rect">
            <a:avLst/>
          </a:prstGeom>
          <a:noFill/>
        </p:spPr>
        <p:txBody>
          <a:bodyPr wrap="square" rtlCol="0">
            <a:spAutoFit/>
          </a:bodyPr>
          <a:lstStyle/>
          <a:p>
            <a:r>
              <a:rPr lang="en-US" b="1" i="1" dirty="0">
                <a:solidFill>
                  <a:srgbClr val="7030A0"/>
                </a:solidFill>
              </a:rPr>
              <a:t>Background</a:t>
            </a:r>
          </a:p>
        </p:txBody>
      </p:sp>
      <p:sp>
        <p:nvSpPr>
          <p:cNvPr id="15" name="TextBox 14">
            <a:extLst>
              <a:ext uri="{FF2B5EF4-FFF2-40B4-BE49-F238E27FC236}">
                <a16:creationId xmlns:a16="http://schemas.microsoft.com/office/drawing/2014/main" id="{485A0980-2120-04F5-05C9-CBEAC0AAE8C5}"/>
              </a:ext>
            </a:extLst>
          </p:cNvPr>
          <p:cNvSpPr txBox="1"/>
          <p:nvPr/>
        </p:nvSpPr>
        <p:spPr>
          <a:xfrm>
            <a:off x="479376" y="5013176"/>
            <a:ext cx="1656184" cy="369332"/>
          </a:xfrm>
          <a:prstGeom prst="rect">
            <a:avLst/>
          </a:prstGeom>
          <a:noFill/>
        </p:spPr>
        <p:txBody>
          <a:bodyPr wrap="square" rtlCol="0">
            <a:spAutoFit/>
          </a:bodyPr>
          <a:lstStyle/>
          <a:p>
            <a:r>
              <a:rPr lang="en-US" b="1" i="1" dirty="0">
                <a:solidFill>
                  <a:srgbClr val="7030A0"/>
                </a:solidFill>
              </a:rPr>
              <a:t>Aim</a:t>
            </a:r>
          </a:p>
        </p:txBody>
      </p:sp>
      <p:sp>
        <p:nvSpPr>
          <p:cNvPr id="16" name="TextBox 15">
            <a:extLst>
              <a:ext uri="{FF2B5EF4-FFF2-40B4-BE49-F238E27FC236}">
                <a16:creationId xmlns:a16="http://schemas.microsoft.com/office/drawing/2014/main" id="{D96B8D79-51FD-0838-7B13-7C19D2B77E1D}"/>
              </a:ext>
            </a:extLst>
          </p:cNvPr>
          <p:cNvSpPr txBox="1"/>
          <p:nvPr/>
        </p:nvSpPr>
        <p:spPr>
          <a:xfrm>
            <a:off x="6248434" y="962308"/>
            <a:ext cx="1656184" cy="369332"/>
          </a:xfrm>
          <a:prstGeom prst="rect">
            <a:avLst/>
          </a:prstGeom>
          <a:noFill/>
        </p:spPr>
        <p:txBody>
          <a:bodyPr wrap="square" rtlCol="0">
            <a:spAutoFit/>
          </a:bodyPr>
          <a:lstStyle/>
          <a:p>
            <a:r>
              <a:rPr lang="en-US" b="1" i="1" dirty="0">
                <a:solidFill>
                  <a:srgbClr val="7030A0"/>
                </a:solidFill>
              </a:rPr>
              <a:t>Methods</a:t>
            </a:r>
          </a:p>
        </p:txBody>
      </p:sp>
      <p:pic>
        <p:nvPicPr>
          <p:cNvPr id="19" name="Picture 18">
            <a:extLst>
              <a:ext uri="{FF2B5EF4-FFF2-40B4-BE49-F238E27FC236}">
                <a16:creationId xmlns:a16="http://schemas.microsoft.com/office/drawing/2014/main" id="{8A237847-FC94-9AD4-4F24-74306AE5BEF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811"/>
                    </a14:imgEffect>
                    <a14:imgEffect>
                      <a14:saturation sat="157000"/>
                    </a14:imgEffect>
                    <a14:imgEffect>
                      <a14:brightnessContrast bright="-4000"/>
                    </a14:imgEffect>
                  </a14:imgLayer>
                </a14:imgProps>
              </a:ext>
            </a:extLst>
          </a:blip>
          <a:stretch>
            <a:fillRect/>
          </a:stretch>
        </p:blipFill>
        <p:spPr>
          <a:xfrm>
            <a:off x="516225" y="2195846"/>
            <a:ext cx="1907366" cy="1070773"/>
          </a:xfrm>
          <a:prstGeom prst="rect">
            <a:avLst/>
          </a:prstGeom>
        </p:spPr>
      </p:pic>
      <p:pic>
        <p:nvPicPr>
          <p:cNvPr id="21" name="Picture 20">
            <a:extLst>
              <a:ext uri="{FF2B5EF4-FFF2-40B4-BE49-F238E27FC236}">
                <a16:creationId xmlns:a16="http://schemas.microsoft.com/office/drawing/2014/main" id="{FCFB300C-620A-2D1A-8228-10805FA0C42E}"/>
              </a:ext>
            </a:extLst>
          </p:cNvPr>
          <p:cNvPicPr>
            <a:picLocks noChangeAspect="1"/>
          </p:cNvPicPr>
          <p:nvPr/>
        </p:nvPicPr>
        <p:blipFill>
          <a:blip r:embed="rId5"/>
          <a:stretch>
            <a:fillRect/>
          </a:stretch>
        </p:blipFill>
        <p:spPr>
          <a:xfrm>
            <a:off x="516224" y="3579723"/>
            <a:ext cx="1907367" cy="1095266"/>
          </a:xfrm>
          <a:prstGeom prst="rect">
            <a:avLst/>
          </a:prstGeom>
        </p:spPr>
      </p:pic>
      <p:sp>
        <p:nvSpPr>
          <p:cNvPr id="22" name="TextBox 21">
            <a:extLst>
              <a:ext uri="{FF2B5EF4-FFF2-40B4-BE49-F238E27FC236}">
                <a16:creationId xmlns:a16="http://schemas.microsoft.com/office/drawing/2014/main" id="{028899A4-5A50-D21A-09CA-C92DCC17A4B0}"/>
              </a:ext>
            </a:extLst>
          </p:cNvPr>
          <p:cNvSpPr txBox="1"/>
          <p:nvPr/>
        </p:nvSpPr>
        <p:spPr>
          <a:xfrm>
            <a:off x="457310" y="3213267"/>
            <a:ext cx="2016224" cy="369332"/>
          </a:xfrm>
          <a:prstGeom prst="rect">
            <a:avLst/>
          </a:prstGeom>
          <a:noFill/>
        </p:spPr>
        <p:txBody>
          <a:bodyPr wrap="square" rtlCol="0">
            <a:spAutoFit/>
          </a:bodyPr>
          <a:lstStyle/>
          <a:p>
            <a:pPr algn="ctr"/>
            <a:r>
              <a:rPr lang="en-US" dirty="0"/>
              <a:t>H&amp;E Image</a:t>
            </a:r>
          </a:p>
        </p:txBody>
      </p:sp>
      <p:sp>
        <p:nvSpPr>
          <p:cNvPr id="23" name="TextBox 22">
            <a:extLst>
              <a:ext uri="{FF2B5EF4-FFF2-40B4-BE49-F238E27FC236}">
                <a16:creationId xmlns:a16="http://schemas.microsoft.com/office/drawing/2014/main" id="{C0F40B7D-B7C9-7EEE-08FE-22A7744F9406}"/>
              </a:ext>
            </a:extLst>
          </p:cNvPr>
          <p:cNvSpPr txBox="1"/>
          <p:nvPr/>
        </p:nvSpPr>
        <p:spPr>
          <a:xfrm>
            <a:off x="411017" y="4632979"/>
            <a:ext cx="2126227" cy="369332"/>
          </a:xfrm>
          <a:prstGeom prst="rect">
            <a:avLst/>
          </a:prstGeom>
          <a:noFill/>
        </p:spPr>
        <p:txBody>
          <a:bodyPr wrap="square" rtlCol="0">
            <a:spAutoFit/>
          </a:bodyPr>
          <a:lstStyle/>
          <a:p>
            <a:pPr algn="ctr"/>
            <a:r>
              <a:rPr lang="en-US" dirty="0"/>
              <a:t>Segmentation map</a:t>
            </a:r>
          </a:p>
        </p:txBody>
      </p:sp>
      <p:sp>
        <p:nvSpPr>
          <p:cNvPr id="24" name="Rectangle 23">
            <a:extLst>
              <a:ext uri="{FF2B5EF4-FFF2-40B4-BE49-F238E27FC236}">
                <a16:creationId xmlns:a16="http://schemas.microsoft.com/office/drawing/2014/main" id="{12759FC4-BCD2-87C1-8D17-14E9440278BF}"/>
              </a:ext>
            </a:extLst>
          </p:cNvPr>
          <p:cNvSpPr/>
          <p:nvPr/>
        </p:nvSpPr>
        <p:spPr>
          <a:xfrm>
            <a:off x="407368" y="1844825"/>
            <a:ext cx="5544616" cy="3168352"/>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648173C-73E5-AB7B-EC50-B609128CE87A}"/>
              </a:ext>
            </a:extLst>
          </p:cNvPr>
          <p:cNvSpPr txBox="1"/>
          <p:nvPr/>
        </p:nvSpPr>
        <p:spPr>
          <a:xfrm>
            <a:off x="2377433" y="2463154"/>
            <a:ext cx="3620709" cy="1815882"/>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TILs play a key role in predicting the immune response against </a:t>
            </a:r>
            <a:r>
              <a:rPr lang="en-GB" sz="1400" dirty="0" err="1"/>
              <a:t>tumors</a:t>
            </a:r>
            <a:r>
              <a:rPr lang="en-GB" sz="1400" dirty="0"/>
              <a:t>.</a:t>
            </a:r>
          </a:p>
          <a:p>
            <a:endParaRPr lang="en-GB" sz="1400" dirty="0"/>
          </a:p>
          <a:p>
            <a:pPr marL="285750" indent="-285750">
              <a:buFont typeface="Wingdings" panose="05000000000000000000" pitchFamily="2" charset="2"/>
              <a:buChar char="Ø"/>
            </a:pPr>
            <a:r>
              <a:rPr lang="en-GB" sz="1400" dirty="0"/>
              <a:t>Accurate segmentation methods require a huge amount of annotated data.</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Manual labelling/annotation is time-consuming and </a:t>
            </a:r>
            <a:r>
              <a:rPr lang="en-GB" sz="1400" dirty="0" err="1"/>
              <a:t>labor-intensive</a:t>
            </a:r>
            <a:r>
              <a:rPr lang="en-GB" sz="1400" dirty="0"/>
              <a:t>.</a:t>
            </a:r>
          </a:p>
        </p:txBody>
      </p:sp>
      <p:sp>
        <p:nvSpPr>
          <p:cNvPr id="29" name="Rectangle 28">
            <a:extLst>
              <a:ext uri="{FF2B5EF4-FFF2-40B4-BE49-F238E27FC236}">
                <a16:creationId xmlns:a16="http://schemas.microsoft.com/office/drawing/2014/main" id="{61DB55AF-358F-CECD-A730-5CB72FE57DB6}"/>
              </a:ext>
            </a:extLst>
          </p:cNvPr>
          <p:cNvSpPr/>
          <p:nvPr/>
        </p:nvSpPr>
        <p:spPr>
          <a:xfrm>
            <a:off x="2562923" y="5793439"/>
            <a:ext cx="1908121" cy="546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Semi-supervised framework</a:t>
            </a:r>
          </a:p>
        </p:txBody>
      </p:sp>
      <p:sp>
        <p:nvSpPr>
          <p:cNvPr id="30" name="Rectangle 29">
            <a:extLst>
              <a:ext uri="{FF2B5EF4-FFF2-40B4-BE49-F238E27FC236}">
                <a16:creationId xmlns:a16="http://schemas.microsoft.com/office/drawing/2014/main" id="{4AD6FB4D-F3E2-BBE3-7BCF-E54DCA7B06AC}"/>
              </a:ext>
            </a:extLst>
          </p:cNvPr>
          <p:cNvSpPr/>
          <p:nvPr/>
        </p:nvSpPr>
        <p:spPr>
          <a:xfrm>
            <a:off x="510604" y="5393134"/>
            <a:ext cx="1809146" cy="54632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Annotated data</a:t>
            </a:r>
          </a:p>
        </p:txBody>
      </p:sp>
      <p:sp>
        <p:nvSpPr>
          <p:cNvPr id="31" name="Rectangle 30">
            <a:extLst>
              <a:ext uri="{FF2B5EF4-FFF2-40B4-BE49-F238E27FC236}">
                <a16:creationId xmlns:a16="http://schemas.microsoft.com/office/drawing/2014/main" id="{2917A311-2200-5D37-497F-C1BB925BEE22}"/>
              </a:ext>
            </a:extLst>
          </p:cNvPr>
          <p:cNvSpPr/>
          <p:nvPr/>
        </p:nvSpPr>
        <p:spPr>
          <a:xfrm>
            <a:off x="510602" y="6028255"/>
            <a:ext cx="1809147" cy="54632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Unlabeled data</a:t>
            </a:r>
          </a:p>
        </p:txBody>
      </p:sp>
      <p:sp>
        <p:nvSpPr>
          <p:cNvPr id="32" name="Right Brace 31">
            <a:extLst>
              <a:ext uri="{FF2B5EF4-FFF2-40B4-BE49-F238E27FC236}">
                <a16:creationId xmlns:a16="http://schemas.microsoft.com/office/drawing/2014/main" id="{856E7EBC-CB2B-0BCA-92DA-B1B5B721D819}"/>
              </a:ext>
            </a:extLst>
          </p:cNvPr>
          <p:cNvSpPr/>
          <p:nvPr/>
        </p:nvSpPr>
        <p:spPr>
          <a:xfrm>
            <a:off x="2377336" y="5560203"/>
            <a:ext cx="144807" cy="93610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35" name="Picture 34">
            <a:extLst>
              <a:ext uri="{FF2B5EF4-FFF2-40B4-BE49-F238E27FC236}">
                <a16:creationId xmlns:a16="http://schemas.microsoft.com/office/drawing/2014/main" id="{FA820A23-9D15-B747-C6E1-753B0A9CE462}"/>
              </a:ext>
            </a:extLst>
          </p:cNvPr>
          <p:cNvPicPr>
            <a:picLocks noChangeAspect="1"/>
          </p:cNvPicPr>
          <p:nvPr/>
        </p:nvPicPr>
        <p:blipFill>
          <a:blip r:embed="rId6"/>
          <a:stretch>
            <a:fillRect/>
          </a:stretch>
        </p:blipFill>
        <p:spPr>
          <a:xfrm>
            <a:off x="4756286" y="5369304"/>
            <a:ext cx="1036179" cy="936105"/>
          </a:xfrm>
          <a:prstGeom prst="rect">
            <a:avLst/>
          </a:prstGeom>
        </p:spPr>
      </p:pic>
      <p:sp>
        <p:nvSpPr>
          <p:cNvPr id="36" name="TextBox 35">
            <a:extLst>
              <a:ext uri="{FF2B5EF4-FFF2-40B4-BE49-F238E27FC236}">
                <a16:creationId xmlns:a16="http://schemas.microsoft.com/office/drawing/2014/main" id="{8BA8A53C-B700-73C1-8797-E0C2B25E9C96}"/>
              </a:ext>
            </a:extLst>
          </p:cNvPr>
          <p:cNvSpPr txBox="1"/>
          <p:nvPr/>
        </p:nvSpPr>
        <p:spPr>
          <a:xfrm>
            <a:off x="4446283" y="6258281"/>
            <a:ext cx="1656184" cy="523220"/>
          </a:xfrm>
          <a:prstGeom prst="rect">
            <a:avLst/>
          </a:prstGeom>
          <a:noFill/>
        </p:spPr>
        <p:txBody>
          <a:bodyPr wrap="square" rtlCol="0">
            <a:spAutoFit/>
          </a:bodyPr>
          <a:lstStyle/>
          <a:p>
            <a:pPr algn="ctr"/>
            <a:r>
              <a:rPr lang="en-US" sz="1400" dirty="0"/>
              <a:t>Accurate segmentation</a:t>
            </a:r>
          </a:p>
        </p:txBody>
      </p:sp>
      <p:pic>
        <p:nvPicPr>
          <p:cNvPr id="38" name="Picture 37" descr="A diagram of a diagram of a generator&#10;&#10;Description automatically generated">
            <a:extLst>
              <a:ext uri="{FF2B5EF4-FFF2-40B4-BE49-F238E27FC236}">
                <a16:creationId xmlns:a16="http://schemas.microsoft.com/office/drawing/2014/main" id="{E420CD0E-D2D8-9F9B-F50D-A8B9AAC938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032" y="1441957"/>
            <a:ext cx="5112568" cy="2101693"/>
          </a:xfrm>
          <a:prstGeom prst="rect">
            <a:avLst/>
          </a:prstGeom>
          <a:ln w="19050">
            <a:solidFill>
              <a:srgbClr val="7800A2"/>
            </a:solidFill>
            <a:prstDash val="dash"/>
          </a:ln>
        </p:spPr>
      </p:pic>
      <p:pic>
        <p:nvPicPr>
          <p:cNvPr id="48" name="Picture 47" descr="A collage of images of a human body&#10;&#10;Description automatically generated">
            <a:extLst>
              <a:ext uri="{FF2B5EF4-FFF2-40B4-BE49-F238E27FC236}">
                <a16:creationId xmlns:a16="http://schemas.microsoft.com/office/drawing/2014/main" id="{0A450656-04D2-A2E2-CC24-1D29C1075EB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44"/>
          <a:stretch/>
        </p:blipFill>
        <p:spPr>
          <a:xfrm>
            <a:off x="9156752" y="3863655"/>
            <a:ext cx="2624231" cy="2380076"/>
          </a:xfrm>
          <a:prstGeom prst="rect">
            <a:avLst/>
          </a:prstGeom>
        </p:spPr>
      </p:pic>
      <p:sp>
        <p:nvSpPr>
          <p:cNvPr id="17" name="TextBox 16">
            <a:extLst>
              <a:ext uri="{FF2B5EF4-FFF2-40B4-BE49-F238E27FC236}">
                <a16:creationId xmlns:a16="http://schemas.microsoft.com/office/drawing/2014/main" id="{F710E20A-B7C6-1D81-0111-7EC564ACC6C2}"/>
              </a:ext>
            </a:extLst>
          </p:cNvPr>
          <p:cNvSpPr txBox="1"/>
          <p:nvPr/>
        </p:nvSpPr>
        <p:spPr>
          <a:xfrm>
            <a:off x="6283384" y="3653968"/>
            <a:ext cx="1656184" cy="369332"/>
          </a:xfrm>
          <a:prstGeom prst="rect">
            <a:avLst/>
          </a:prstGeom>
          <a:noFill/>
        </p:spPr>
        <p:txBody>
          <a:bodyPr wrap="square" rtlCol="0">
            <a:spAutoFit/>
          </a:bodyPr>
          <a:lstStyle/>
          <a:p>
            <a:r>
              <a:rPr lang="en-US" b="1" i="1" dirty="0">
                <a:solidFill>
                  <a:srgbClr val="7030A0"/>
                </a:solidFill>
              </a:rPr>
              <a:t>Results</a:t>
            </a:r>
          </a:p>
        </p:txBody>
      </p:sp>
      <p:sp>
        <p:nvSpPr>
          <p:cNvPr id="51" name="TextBox 50">
            <a:extLst>
              <a:ext uri="{FF2B5EF4-FFF2-40B4-BE49-F238E27FC236}">
                <a16:creationId xmlns:a16="http://schemas.microsoft.com/office/drawing/2014/main" id="{DF5E347F-AF6D-9869-4514-CD0813E55956}"/>
              </a:ext>
            </a:extLst>
          </p:cNvPr>
          <p:cNvSpPr txBox="1"/>
          <p:nvPr/>
        </p:nvSpPr>
        <p:spPr>
          <a:xfrm>
            <a:off x="9957662" y="6243731"/>
            <a:ext cx="1321560" cy="276999"/>
          </a:xfrm>
          <a:prstGeom prst="rect">
            <a:avLst/>
          </a:prstGeom>
          <a:noFill/>
        </p:spPr>
        <p:txBody>
          <a:bodyPr wrap="square" rtlCol="0">
            <a:spAutoFit/>
          </a:bodyPr>
          <a:lstStyle/>
          <a:p>
            <a:pPr algn="ctr"/>
            <a:r>
              <a:rPr lang="en-US" sz="1200" dirty="0"/>
              <a:t>TCGA validation</a:t>
            </a:r>
          </a:p>
        </p:txBody>
      </p:sp>
      <p:sp>
        <p:nvSpPr>
          <p:cNvPr id="53" name="Slide Number Placeholder 52">
            <a:extLst>
              <a:ext uri="{FF2B5EF4-FFF2-40B4-BE49-F238E27FC236}">
                <a16:creationId xmlns:a16="http://schemas.microsoft.com/office/drawing/2014/main" id="{F855D27B-DBB8-4242-1DB7-523762D5E25D}"/>
              </a:ext>
            </a:extLst>
          </p:cNvPr>
          <p:cNvSpPr>
            <a:spLocks noGrp="1"/>
          </p:cNvSpPr>
          <p:nvPr>
            <p:ph type="sldNum" sz="quarter" idx="12"/>
          </p:nvPr>
        </p:nvSpPr>
        <p:spPr/>
        <p:txBody>
          <a:bodyPr/>
          <a:lstStyle/>
          <a:p>
            <a:fld id="{47C51FE3-7623-4EAD-B2F3-330393A65E73}" type="slidenum">
              <a:rPr lang="en-US" smtClean="0"/>
              <a:pPr/>
              <a:t>13</a:t>
            </a:fld>
            <a:endParaRPr lang="en-US"/>
          </a:p>
        </p:txBody>
      </p:sp>
      <p:sp>
        <p:nvSpPr>
          <p:cNvPr id="2" name="Rectangle 1">
            <a:extLst>
              <a:ext uri="{FF2B5EF4-FFF2-40B4-BE49-F238E27FC236}">
                <a16:creationId xmlns:a16="http://schemas.microsoft.com/office/drawing/2014/main" id="{CDDE5F4F-6001-C50D-5FF8-D93681B196DC}"/>
              </a:ext>
            </a:extLst>
          </p:cNvPr>
          <p:cNvSpPr/>
          <p:nvPr/>
        </p:nvSpPr>
        <p:spPr>
          <a:xfrm>
            <a:off x="407368" y="5326281"/>
            <a:ext cx="5544616" cy="1470929"/>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lage of images of cells&#10;&#10;Description automatically generated">
            <a:extLst>
              <a:ext uri="{FF2B5EF4-FFF2-40B4-BE49-F238E27FC236}">
                <a16:creationId xmlns:a16="http://schemas.microsoft.com/office/drawing/2014/main" id="{80F2287D-D866-5D05-CE9D-C1AB37F8D07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624" t="66944" r="48800" b="2751"/>
          <a:stretch/>
        </p:blipFill>
        <p:spPr>
          <a:xfrm>
            <a:off x="6305693" y="4082303"/>
            <a:ext cx="2736304" cy="2078326"/>
          </a:xfrm>
          <a:prstGeom prst="rect">
            <a:avLst/>
          </a:prstGeom>
        </p:spPr>
      </p:pic>
      <p:pic>
        <p:nvPicPr>
          <p:cNvPr id="6" name="Picture 5" descr="A collage of images of cells&#10;&#10;Description automatically generated">
            <a:extLst>
              <a:ext uri="{FF2B5EF4-FFF2-40B4-BE49-F238E27FC236}">
                <a16:creationId xmlns:a16="http://schemas.microsoft.com/office/drawing/2014/main" id="{AA6DEC4F-6CE3-454B-3D85-9AD4CDBAA0C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4699" t="96678" r="1521" b="1222"/>
          <a:stretch/>
        </p:blipFill>
        <p:spPr>
          <a:xfrm>
            <a:off x="7312737" y="6086905"/>
            <a:ext cx="1427741" cy="144016"/>
          </a:xfrm>
          <a:prstGeom prst="rect">
            <a:avLst/>
          </a:prstGeom>
        </p:spPr>
      </p:pic>
      <p:sp>
        <p:nvSpPr>
          <p:cNvPr id="7" name="TextBox 6">
            <a:extLst>
              <a:ext uri="{FF2B5EF4-FFF2-40B4-BE49-F238E27FC236}">
                <a16:creationId xmlns:a16="http://schemas.microsoft.com/office/drawing/2014/main" id="{A0546849-2B51-08E3-07E3-BD0C316B807C}"/>
              </a:ext>
            </a:extLst>
          </p:cNvPr>
          <p:cNvSpPr txBox="1"/>
          <p:nvPr/>
        </p:nvSpPr>
        <p:spPr>
          <a:xfrm>
            <a:off x="7178449" y="6241994"/>
            <a:ext cx="1639959" cy="276999"/>
          </a:xfrm>
          <a:prstGeom prst="rect">
            <a:avLst/>
          </a:prstGeom>
          <a:noFill/>
        </p:spPr>
        <p:txBody>
          <a:bodyPr wrap="square" rtlCol="0">
            <a:spAutoFit/>
          </a:bodyPr>
          <a:lstStyle/>
          <a:p>
            <a:pPr algn="ctr"/>
            <a:r>
              <a:rPr lang="en-US" sz="1200" dirty="0"/>
              <a:t>Test set validation</a:t>
            </a:r>
          </a:p>
        </p:txBody>
      </p:sp>
    </p:spTree>
    <p:extLst>
      <p:ext uri="{BB962C8B-B14F-4D97-AF65-F5344CB8AC3E}">
        <p14:creationId xmlns:p14="http://schemas.microsoft.com/office/powerpoint/2010/main" val="510906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EA900C-5525-993D-E829-619D4B17EBE0}"/>
              </a:ext>
            </a:extLst>
          </p:cNvPr>
          <p:cNvSpPr txBox="1">
            <a:spLocks/>
          </p:cNvSpPr>
          <p:nvPr/>
        </p:nvSpPr>
        <p:spPr bwMode="auto">
          <a:xfrm>
            <a:off x="2351584" y="188640"/>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Research 3</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12" name="TextBox 11">
            <a:extLst>
              <a:ext uri="{FF2B5EF4-FFF2-40B4-BE49-F238E27FC236}">
                <a16:creationId xmlns:a16="http://schemas.microsoft.com/office/drawing/2014/main" id="{38BE9D6C-CAD8-E733-14B9-3DA391B84D45}"/>
              </a:ext>
            </a:extLst>
          </p:cNvPr>
          <p:cNvSpPr txBox="1"/>
          <p:nvPr/>
        </p:nvSpPr>
        <p:spPr>
          <a:xfrm>
            <a:off x="335360" y="1347028"/>
            <a:ext cx="5544616" cy="338554"/>
          </a:xfrm>
          <a:prstGeom prst="rect">
            <a:avLst/>
          </a:prstGeom>
          <a:noFill/>
        </p:spPr>
        <p:txBody>
          <a:bodyPr wrap="square">
            <a:spAutoFit/>
          </a:bodyPr>
          <a:lstStyle/>
          <a:p>
            <a:r>
              <a:rPr lang="en-GB" sz="1600" b="1" i="1" dirty="0">
                <a:solidFill>
                  <a:srgbClr val="595959"/>
                </a:solidFill>
                <a:cs typeface="Arial" charset="0"/>
              </a:rPr>
              <a:t>Spatial analysis of melanoma to predict risk of relapse.</a:t>
            </a:r>
            <a:endParaRPr lang="en-US" sz="1600" b="1" i="1" dirty="0">
              <a:solidFill>
                <a:srgbClr val="595959"/>
              </a:solidFill>
              <a:cs typeface="Arial" charset="0"/>
            </a:endParaRPr>
          </a:p>
        </p:txBody>
      </p:sp>
      <p:cxnSp>
        <p:nvCxnSpPr>
          <p:cNvPr id="13" name="Straight Connector 12">
            <a:extLst>
              <a:ext uri="{FF2B5EF4-FFF2-40B4-BE49-F238E27FC236}">
                <a16:creationId xmlns:a16="http://schemas.microsoft.com/office/drawing/2014/main" id="{1950C7BF-3D5A-1626-4C43-3D83882D9B4B}"/>
              </a:ext>
            </a:extLst>
          </p:cNvPr>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C5BC9A2-AE23-81AB-9DAA-3F8291DDDB97}"/>
              </a:ext>
            </a:extLst>
          </p:cNvPr>
          <p:cNvSpPr txBox="1"/>
          <p:nvPr/>
        </p:nvSpPr>
        <p:spPr>
          <a:xfrm>
            <a:off x="411238" y="1808371"/>
            <a:ext cx="1656184" cy="369332"/>
          </a:xfrm>
          <a:prstGeom prst="rect">
            <a:avLst/>
          </a:prstGeom>
          <a:noFill/>
        </p:spPr>
        <p:txBody>
          <a:bodyPr wrap="square" rtlCol="0">
            <a:spAutoFit/>
          </a:bodyPr>
          <a:lstStyle/>
          <a:p>
            <a:r>
              <a:rPr lang="en-US" b="1" i="1" dirty="0">
                <a:solidFill>
                  <a:srgbClr val="7030A0"/>
                </a:solidFill>
              </a:rPr>
              <a:t>Background</a:t>
            </a:r>
          </a:p>
        </p:txBody>
      </p:sp>
      <p:sp>
        <p:nvSpPr>
          <p:cNvPr id="15" name="TextBox 14">
            <a:extLst>
              <a:ext uri="{FF2B5EF4-FFF2-40B4-BE49-F238E27FC236}">
                <a16:creationId xmlns:a16="http://schemas.microsoft.com/office/drawing/2014/main" id="{485A0980-2120-04F5-05C9-CBEAC0AAE8C5}"/>
              </a:ext>
            </a:extLst>
          </p:cNvPr>
          <p:cNvSpPr txBox="1"/>
          <p:nvPr/>
        </p:nvSpPr>
        <p:spPr>
          <a:xfrm>
            <a:off x="407368" y="3738006"/>
            <a:ext cx="1656184" cy="369332"/>
          </a:xfrm>
          <a:prstGeom prst="rect">
            <a:avLst/>
          </a:prstGeom>
          <a:noFill/>
        </p:spPr>
        <p:txBody>
          <a:bodyPr wrap="square" rtlCol="0">
            <a:spAutoFit/>
          </a:bodyPr>
          <a:lstStyle/>
          <a:p>
            <a:r>
              <a:rPr lang="en-US" b="1" i="1" dirty="0">
                <a:solidFill>
                  <a:srgbClr val="7030A0"/>
                </a:solidFill>
              </a:rPr>
              <a:t>Aim</a:t>
            </a:r>
          </a:p>
        </p:txBody>
      </p:sp>
      <p:sp>
        <p:nvSpPr>
          <p:cNvPr id="16" name="TextBox 15">
            <a:extLst>
              <a:ext uri="{FF2B5EF4-FFF2-40B4-BE49-F238E27FC236}">
                <a16:creationId xmlns:a16="http://schemas.microsoft.com/office/drawing/2014/main" id="{D96B8D79-51FD-0838-7B13-7C19D2B77E1D}"/>
              </a:ext>
            </a:extLst>
          </p:cNvPr>
          <p:cNvSpPr txBox="1"/>
          <p:nvPr/>
        </p:nvSpPr>
        <p:spPr>
          <a:xfrm>
            <a:off x="6343591" y="611991"/>
            <a:ext cx="1656184" cy="369332"/>
          </a:xfrm>
          <a:prstGeom prst="rect">
            <a:avLst/>
          </a:prstGeom>
          <a:noFill/>
        </p:spPr>
        <p:txBody>
          <a:bodyPr wrap="square" rtlCol="0">
            <a:spAutoFit/>
          </a:bodyPr>
          <a:lstStyle/>
          <a:p>
            <a:r>
              <a:rPr lang="en-US" b="1" i="1" dirty="0">
                <a:solidFill>
                  <a:srgbClr val="7030A0"/>
                </a:solidFill>
              </a:rPr>
              <a:t>Methods</a:t>
            </a:r>
          </a:p>
        </p:txBody>
      </p:sp>
      <p:sp>
        <p:nvSpPr>
          <p:cNvPr id="17" name="TextBox 16">
            <a:extLst>
              <a:ext uri="{FF2B5EF4-FFF2-40B4-BE49-F238E27FC236}">
                <a16:creationId xmlns:a16="http://schemas.microsoft.com/office/drawing/2014/main" id="{F710E20A-B7C6-1D81-0111-7EC564ACC6C2}"/>
              </a:ext>
            </a:extLst>
          </p:cNvPr>
          <p:cNvSpPr txBox="1"/>
          <p:nvPr/>
        </p:nvSpPr>
        <p:spPr>
          <a:xfrm>
            <a:off x="6283383" y="3967996"/>
            <a:ext cx="1656184" cy="369332"/>
          </a:xfrm>
          <a:prstGeom prst="rect">
            <a:avLst/>
          </a:prstGeom>
          <a:noFill/>
        </p:spPr>
        <p:txBody>
          <a:bodyPr wrap="square" rtlCol="0">
            <a:spAutoFit/>
          </a:bodyPr>
          <a:lstStyle/>
          <a:p>
            <a:r>
              <a:rPr lang="en-US" b="1" i="1" dirty="0">
                <a:solidFill>
                  <a:srgbClr val="7030A0"/>
                </a:solidFill>
              </a:rPr>
              <a:t>Results</a:t>
            </a:r>
          </a:p>
        </p:txBody>
      </p:sp>
      <p:sp>
        <p:nvSpPr>
          <p:cNvPr id="24" name="Rectangle 23">
            <a:extLst>
              <a:ext uri="{FF2B5EF4-FFF2-40B4-BE49-F238E27FC236}">
                <a16:creationId xmlns:a16="http://schemas.microsoft.com/office/drawing/2014/main" id="{12759FC4-BCD2-87C1-8D17-14E9440278BF}"/>
              </a:ext>
            </a:extLst>
          </p:cNvPr>
          <p:cNvSpPr/>
          <p:nvPr/>
        </p:nvSpPr>
        <p:spPr>
          <a:xfrm>
            <a:off x="407368" y="1844825"/>
            <a:ext cx="5841066" cy="1893180"/>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FD5B57-935E-8FF0-6168-EA89C1691213}"/>
              </a:ext>
            </a:extLst>
          </p:cNvPr>
          <p:cNvSpPr txBox="1"/>
          <p:nvPr/>
        </p:nvSpPr>
        <p:spPr>
          <a:xfrm>
            <a:off x="440340" y="2138407"/>
            <a:ext cx="5843043" cy="1477328"/>
          </a:xfrm>
          <a:prstGeom prst="rect">
            <a:avLst/>
          </a:prstGeom>
          <a:noFill/>
        </p:spPr>
        <p:txBody>
          <a:bodyPr wrap="square" rtlCol="0">
            <a:spAutoFit/>
          </a:bodyPr>
          <a:lstStyle/>
          <a:p>
            <a:pPr marL="285750" indent="-285750">
              <a:buFont typeface="Wingdings" panose="05000000000000000000" pitchFamily="2" charset="2"/>
              <a:buChar char="Ø"/>
            </a:pPr>
            <a:r>
              <a:rPr lang="en-GB" dirty="0"/>
              <a:t>Cell morphology reflects certain molecular signatures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Naevoid melanomas subtype shows better prognosis with features simulating maturation, including changes in cell size and distribution.</a:t>
            </a:r>
            <a:endParaRPr lang="en-US" dirty="0"/>
          </a:p>
        </p:txBody>
      </p:sp>
      <p:sp>
        <p:nvSpPr>
          <p:cNvPr id="3" name="TextBox 2">
            <a:extLst>
              <a:ext uri="{FF2B5EF4-FFF2-40B4-BE49-F238E27FC236}">
                <a16:creationId xmlns:a16="http://schemas.microsoft.com/office/drawing/2014/main" id="{69890290-050F-EE80-707B-6B737E460B14}"/>
              </a:ext>
            </a:extLst>
          </p:cNvPr>
          <p:cNvSpPr txBox="1"/>
          <p:nvPr/>
        </p:nvSpPr>
        <p:spPr>
          <a:xfrm>
            <a:off x="454426" y="4149080"/>
            <a:ext cx="5794008"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t>Develop a </a:t>
            </a:r>
            <a:r>
              <a:rPr lang="en-GB" dirty="0">
                <a:highlight>
                  <a:srgbClr val="FFFF00"/>
                </a:highlight>
              </a:rPr>
              <a:t>computational pipeline </a:t>
            </a:r>
            <a:r>
              <a:rPr lang="en-GB" dirty="0"/>
              <a:t>to analyse melanoma across the </a:t>
            </a:r>
            <a:r>
              <a:rPr lang="en-GB" dirty="0">
                <a:highlight>
                  <a:srgbClr val="FFFF00"/>
                </a:highlight>
              </a:rPr>
              <a:t>depth of the tumour</a:t>
            </a:r>
            <a:r>
              <a:rPr lang="en-GB" dirty="0"/>
              <a:t>. </a:t>
            </a:r>
          </a:p>
          <a:p>
            <a:pPr marL="285750" indent="-285750">
              <a:buFont typeface="Wingdings" panose="05000000000000000000" pitchFamily="2" charset="2"/>
              <a:buChar char="Ø"/>
            </a:pPr>
            <a:r>
              <a:rPr lang="en-GB" dirty="0"/>
              <a:t>Establish whether there are potential prognostic </a:t>
            </a:r>
            <a:r>
              <a:rPr lang="en-GB" dirty="0">
                <a:highlight>
                  <a:srgbClr val="FFFF00"/>
                </a:highlight>
              </a:rPr>
              <a:t>biomarkers</a:t>
            </a:r>
            <a:r>
              <a:rPr lang="en-GB" dirty="0"/>
              <a:t>:</a:t>
            </a:r>
          </a:p>
          <a:p>
            <a:pPr marL="742950" lvl="1" indent="-285750">
              <a:buFont typeface="Arial" panose="020B0604020202020204" pitchFamily="34" charset="0"/>
              <a:buChar char="•"/>
            </a:pPr>
            <a:r>
              <a:rPr lang="en-GB" dirty="0"/>
              <a:t>Proliferation</a:t>
            </a:r>
          </a:p>
          <a:p>
            <a:pPr marL="742950" lvl="1" indent="-285750">
              <a:buFont typeface="Arial" panose="020B0604020202020204" pitchFamily="34" charset="0"/>
              <a:buChar char="•"/>
            </a:pPr>
            <a:r>
              <a:rPr lang="en-GB" dirty="0"/>
              <a:t>Nuclear Morphology</a:t>
            </a:r>
          </a:p>
          <a:p>
            <a:pPr marL="285750" indent="-285750">
              <a:buFont typeface="Wingdings" panose="05000000000000000000" pitchFamily="2" charset="2"/>
              <a:buChar char="Ø"/>
            </a:pPr>
            <a:r>
              <a:rPr lang="en-GB" dirty="0"/>
              <a:t>Targeted hypotheses to enable a small cohort study</a:t>
            </a:r>
            <a:endParaRPr lang="en-US" dirty="0"/>
          </a:p>
        </p:txBody>
      </p:sp>
      <p:pic>
        <p:nvPicPr>
          <p:cNvPr id="28" name="Picture 27">
            <a:extLst>
              <a:ext uri="{FF2B5EF4-FFF2-40B4-BE49-F238E27FC236}">
                <a16:creationId xmlns:a16="http://schemas.microsoft.com/office/drawing/2014/main" id="{21AB3302-D4E9-6511-8A1C-965CD6E5BA35}"/>
              </a:ext>
            </a:extLst>
          </p:cNvPr>
          <p:cNvPicPr>
            <a:picLocks noChangeAspect="1"/>
          </p:cNvPicPr>
          <p:nvPr/>
        </p:nvPicPr>
        <p:blipFill>
          <a:blip r:embed="rId3">
            <a:extLst>
              <a:ext uri="{BEBA8EAE-BF5A-486C-A8C5-ECC9F3942E4B}">
                <a14:imgProps xmlns:a14="http://schemas.microsoft.com/office/drawing/2010/main">
                  <a14:imgLayer r:embed="rId4">
                    <a14:imgEffect>
                      <a14:saturation sat="213000"/>
                    </a14:imgEffect>
                    <a14:imgEffect>
                      <a14:brightnessContrast bright="25000"/>
                    </a14:imgEffect>
                  </a14:imgLayer>
                </a14:imgProps>
              </a:ext>
            </a:extLst>
          </a:blip>
          <a:stretch>
            <a:fillRect/>
          </a:stretch>
        </p:blipFill>
        <p:spPr>
          <a:xfrm>
            <a:off x="6398684" y="990190"/>
            <a:ext cx="2567834" cy="1773687"/>
          </a:xfrm>
          <a:prstGeom prst="rect">
            <a:avLst/>
          </a:prstGeom>
        </p:spPr>
      </p:pic>
      <p:pic>
        <p:nvPicPr>
          <p:cNvPr id="34" name="Picture 33" descr="A colorfully colored image of a worm&#10;&#10;Description automatically generated with medium confidence">
            <a:extLst>
              <a:ext uri="{FF2B5EF4-FFF2-40B4-BE49-F238E27FC236}">
                <a16:creationId xmlns:a16="http://schemas.microsoft.com/office/drawing/2014/main" id="{7EE34AA1-8136-36C5-3736-28787B10698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095" t="24800" r="8519" b="22742"/>
          <a:stretch/>
        </p:blipFill>
        <p:spPr>
          <a:xfrm>
            <a:off x="9296140" y="981324"/>
            <a:ext cx="2601094" cy="1782554"/>
          </a:xfrm>
          <a:prstGeom prst="rect">
            <a:avLst/>
          </a:prstGeom>
          <a:ln w="12700">
            <a:solidFill>
              <a:schemeClr val="tx1"/>
            </a:solidFill>
          </a:ln>
        </p:spPr>
      </p:pic>
      <p:sp>
        <p:nvSpPr>
          <p:cNvPr id="37" name="Arrow: Right 36">
            <a:extLst>
              <a:ext uri="{FF2B5EF4-FFF2-40B4-BE49-F238E27FC236}">
                <a16:creationId xmlns:a16="http://schemas.microsoft.com/office/drawing/2014/main" id="{3AB26D32-1D2C-93EA-FCE1-4D56F3828525}"/>
              </a:ext>
            </a:extLst>
          </p:cNvPr>
          <p:cNvSpPr/>
          <p:nvPr/>
        </p:nvSpPr>
        <p:spPr>
          <a:xfrm>
            <a:off x="9003085" y="1405682"/>
            <a:ext cx="226132" cy="1008111"/>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0F7CB3D-27C9-938B-FBF1-EEFE89ECBF7A}"/>
              </a:ext>
            </a:extLst>
          </p:cNvPr>
          <p:cNvSpPr/>
          <p:nvPr/>
        </p:nvSpPr>
        <p:spPr>
          <a:xfrm>
            <a:off x="6420193" y="2972910"/>
            <a:ext cx="2117107" cy="42143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Spatial information</a:t>
            </a:r>
          </a:p>
        </p:txBody>
      </p:sp>
      <p:sp>
        <p:nvSpPr>
          <p:cNvPr id="44" name="Arrow: Right 43">
            <a:extLst>
              <a:ext uri="{FF2B5EF4-FFF2-40B4-BE49-F238E27FC236}">
                <a16:creationId xmlns:a16="http://schemas.microsoft.com/office/drawing/2014/main" id="{2BFE33F4-BA7C-E6AF-0482-099AFA5D37D5}"/>
              </a:ext>
            </a:extLst>
          </p:cNvPr>
          <p:cNvSpPr/>
          <p:nvPr/>
        </p:nvSpPr>
        <p:spPr>
          <a:xfrm>
            <a:off x="8650513" y="2946744"/>
            <a:ext cx="270282" cy="105228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AA5017-EB96-DB9E-DBD6-0330D4BC372B}"/>
              </a:ext>
            </a:extLst>
          </p:cNvPr>
          <p:cNvSpPr/>
          <p:nvPr/>
        </p:nvSpPr>
        <p:spPr>
          <a:xfrm>
            <a:off x="6420193" y="3528771"/>
            <a:ext cx="2117107" cy="36933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Clinical records</a:t>
            </a:r>
          </a:p>
        </p:txBody>
      </p:sp>
      <p:sp>
        <p:nvSpPr>
          <p:cNvPr id="48" name="Rectangle 47">
            <a:extLst>
              <a:ext uri="{FF2B5EF4-FFF2-40B4-BE49-F238E27FC236}">
                <a16:creationId xmlns:a16="http://schemas.microsoft.com/office/drawing/2014/main" id="{E9FA532B-8783-5097-0351-1528F74D5B44}"/>
              </a:ext>
            </a:extLst>
          </p:cNvPr>
          <p:cNvSpPr/>
          <p:nvPr/>
        </p:nvSpPr>
        <p:spPr>
          <a:xfrm>
            <a:off x="9034008" y="3218283"/>
            <a:ext cx="2567834" cy="42143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Survival analysis</a:t>
            </a:r>
          </a:p>
        </p:txBody>
      </p:sp>
      <p:sp>
        <p:nvSpPr>
          <p:cNvPr id="51" name="TextBox 50">
            <a:extLst>
              <a:ext uri="{FF2B5EF4-FFF2-40B4-BE49-F238E27FC236}">
                <a16:creationId xmlns:a16="http://schemas.microsoft.com/office/drawing/2014/main" id="{F74AA9D1-BABD-D573-165E-FA87149F12FA}"/>
              </a:ext>
            </a:extLst>
          </p:cNvPr>
          <p:cNvSpPr txBox="1"/>
          <p:nvPr/>
        </p:nvSpPr>
        <p:spPr>
          <a:xfrm>
            <a:off x="9269202" y="937856"/>
            <a:ext cx="1836047" cy="369332"/>
          </a:xfrm>
          <a:prstGeom prst="rect">
            <a:avLst/>
          </a:prstGeom>
          <a:noFill/>
        </p:spPr>
        <p:txBody>
          <a:bodyPr wrap="square">
            <a:spAutoFit/>
          </a:bodyPr>
          <a:lstStyle/>
          <a:p>
            <a:pPr algn="ctr"/>
            <a:r>
              <a:rPr lang="en-US" dirty="0">
                <a:solidFill>
                  <a:schemeClr val="tx1"/>
                </a:solidFill>
              </a:rPr>
              <a:t>Spatial analysis</a:t>
            </a:r>
          </a:p>
        </p:txBody>
      </p:sp>
      <p:sp>
        <p:nvSpPr>
          <p:cNvPr id="52" name="TextBox 51">
            <a:extLst>
              <a:ext uri="{FF2B5EF4-FFF2-40B4-BE49-F238E27FC236}">
                <a16:creationId xmlns:a16="http://schemas.microsoft.com/office/drawing/2014/main" id="{DD882832-8FC0-E760-32A9-8F65925493A6}"/>
              </a:ext>
            </a:extLst>
          </p:cNvPr>
          <p:cNvSpPr txBox="1"/>
          <p:nvPr/>
        </p:nvSpPr>
        <p:spPr>
          <a:xfrm>
            <a:off x="6117149" y="923623"/>
            <a:ext cx="1836047" cy="369332"/>
          </a:xfrm>
          <a:prstGeom prst="rect">
            <a:avLst/>
          </a:prstGeom>
          <a:noFill/>
        </p:spPr>
        <p:txBody>
          <a:bodyPr wrap="square">
            <a:spAutoFit/>
          </a:bodyPr>
          <a:lstStyle/>
          <a:p>
            <a:pPr algn="ctr"/>
            <a:r>
              <a:rPr lang="en-US" dirty="0">
                <a:solidFill>
                  <a:schemeClr val="bg1"/>
                </a:solidFill>
              </a:rPr>
              <a:t>mIHC slide</a:t>
            </a:r>
          </a:p>
        </p:txBody>
      </p:sp>
      <p:pic>
        <p:nvPicPr>
          <p:cNvPr id="54" name="Picture 53" descr="A graph with blue dots and black text&#10;&#10;Description automatically generated">
            <a:extLst>
              <a:ext uri="{FF2B5EF4-FFF2-40B4-BE49-F238E27FC236}">
                <a16:creationId xmlns:a16="http://schemas.microsoft.com/office/drawing/2014/main" id="{EEBD323A-5666-1C45-3CDB-E44079F2E3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13197" y="4388013"/>
            <a:ext cx="2690417" cy="2146446"/>
          </a:xfrm>
          <a:prstGeom prst="rect">
            <a:avLst/>
          </a:prstGeom>
          <a:ln w="12700">
            <a:solidFill>
              <a:srgbClr val="7800A2"/>
            </a:solidFill>
            <a:prstDash val="dash"/>
          </a:ln>
        </p:spPr>
      </p:pic>
      <p:sp>
        <p:nvSpPr>
          <p:cNvPr id="55" name="TextBox 54">
            <a:extLst>
              <a:ext uri="{FF2B5EF4-FFF2-40B4-BE49-F238E27FC236}">
                <a16:creationId xmlns:a16="http://schemas.microsoft.com/office/drawing/2014/main" id="{DEA8B219-9F64-35BB-D8F0-59CBD07BA06E}"/>
              </a:ext>
            </a:extLst>
          </p:cNvPr>
          <p:cNvSpPr txBox="1"/>
          <p:nvPr/>
        </p:nvSpPr>
        <p:spPr>
          <a:xfrm>
            <a:off x="9116151" y="4528988"/>
            <a:ext cx="2984228" cy="923330"/>
          </a:xfrm>
          <a:prstGeom prst="rect">
            <a:avLst/>
          </a:prstGeom>
          <a:noFill/>
        </p:spPr>
        <p:txBody>
          <a:bodyPr wrap="square" rtlCol="0">
            <a:spAutoFit/>
          </a:bodyPr>
          <a:lstStyle/>
          <a:p>
            <a:pPr marL="285750" indent="-285750">
              <a:buFont typeface="Wingdings" panose="05000000000000000000" pitchFamily="2" charset="2"/>
              <a:buChar char="Ø"/>
            </a:pPr>
            <a:r>
              <a:rPr lang="en-GB" dirty="0" err="1"/>
              <a:t>CoxPH</a:t>
            </a:r>
            <a:r>
              <a:rPr lang="en-GB" dirty="0"/>
              <a:t> model evaluating the potential of spatial-related biomarkers</a:t>
            </a:r>
            <a:endParaRPr lang="en-US" dirty="0"/>
          </a:p>
        </p:txBody>
      </p:sp>
      <p:sp>
        <p:nvSpPr>
          <p:cNvPr id="56" name="Slide Number Placeholder 55">
            <a:extLst>
              <a:ext uri="{FF2B5EF4-FFF2-40B4-BE49-F238E27FC236}">
                <a16:creationId xmlns:a16="http://schemas.microsoft.com/office/drawing/2014/main" id="{BD4C7120-65BF-C434-63B4-20BDD0189FD4}"/>
              </a:ext>
            </a:extLst>
          </p:cNvPr>
          <p:cNvSpPr>
            <a:spLocks noGrp="1"/>
          </p:cNvSpPr>
          <p:nvPr>
            <p:ph type="sldNum" sz="quarter" idx="12"/>
          </p:nvPr>
        </p:nvSpPr>
        <p:spPr/>
        <p:txBody>
          <a:bodyPr/>
          <a:lstStyle/>
          <a:p>
            <a:fld id="{47C51FE3-7623-4EAD-B2F3-330393A65E73}" type="slidenum">
              <a:rPr lang="en-US" smtClean="0"/>
              <a:pPr/>
              <a:t>14</a:t>
            </a:fld>
            <a:endParaRPr lang="en-US"/>
          </a:p>
        </p:txBody>
      </p:sp>
      <p:sp>
        <p:nvSpPr>
          <p:cNvPr id="57" name="Rectangle 56">
            <a:extLst>
              <a:ext uri="{FF2B5EF4-FFF2-40B4-BE49-F238E27FC236}">
                <a16:creationId xmlns:a16="http://schemas.microsoft.com/office/drawing/2014/main" id="{494D1E80-D91A-2136-29E3-E3F431CD588F}"/>
              </a:ext>
            </a:extLst>
          </p:cNvPr>
          <p:cNvSpPr/>
          <p:nvPr/>
        </p:nvSpPr>
        <p:spPr>
          <a:xfrm>
            <a:off x="10344472" y="1242126"/>
            <a:ext cx="638241" cy="17902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Superficial band</a:t>
            </a:r>
          </a:p>
        </p:txBody>
      </p:sp>
      <p:sp>
        <p:nvSpPr>
          <p:cNvPr id="58" name="Rectangle 57">
            <a:extLst>
              <a:ext uri="{FF2B5EF4-FFF2-40B4-BE49-F238E27FC236}">
                <a16:creationId xmlns:a16="http://schemas.microsoft.com/office/drawing/2014/main" id="{E3530A0E-F24F-A7C8-7986-3BAF608124B3}"/>
              </a:ext>
            </a:extLst>
          </p:cNvPr>
          <p:cNvSpPr/>
          <p:nvPr/>
        </p:nvSpPr>
        <p:spPr>
          <a:xfrm>
            <a:off x="10211238" y="1633052"/>
            <a:ext cx="638241" cy="17902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Middle band</a:t>
            </a:r>
          </a:p>
        </p:txBody>
      </p:sp>
      <p:sp>
        <p:nvSpPr>
          <p:cNvPr id="59" name="Rectangle 58">
            <a:extLst>
              <a:ext uri="{FF2B5EF4-FFF2-40B4-BE49-F238E27FC236}">
                <a16:creationId xmlns:a16="http://schemas.microsoft.com/office/drawing/2014/main" id="{024450FF-C0B7-FF5F-C759-9B4A081C0B31}"/>
              </a:ext>
            </a:extLst>
          </p:cNvPr>
          <p:cNvSpPr/>
          <p:nvPr/>
        </p:nvSpPr>
        <p:spPr>
          <a:xfrm>
            <a:off x="9768408" y="2152531"/>
            <a:ext cx="527126" cy="17531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Invasive band</a:t>
            </a:r>
          </a:p>
        </p:txBody>
      </p:sp>
      <p:sp>
        <p:nvSpPr>
          <p:cNvPr id="4" name="Rectangle 3">
            <a:extLst>
              <a:ext uri="{FF2B5EF4-FFF2-40B4-BE49-F238E27FC236}">
                <a16:creationId xmlns:a16="http://schemas.microsoft.com/office/drawing/2014/main" id="{8CBC13AC-93BA-858A-C54D-B2834191EB40}"/>
              </a:ext>
            </a:extLst>
          </p:cNvPr>
          <p:cNvSpPr/>
          <p:nvPr/>
        </p:nvSpPr>
        <p:spPr>
          <a:xfrm>
            <a:off x="400255" y="4183705"/>
            <a:ext cx="5841066" cy="2146446"/>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957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hresholding.png" descr="thresholding.png">
            <a:extLst>
              <a:ext uri="{FF2B5EF4-FFF2-40B4-BE49-F238E27FC236}">
                <a16:creationId xmlns:a16="http://schemas.microsoft.com/office/drawing/2014/main" id="{D1BE7669-024D-6330-8624-FC17A5A48C9D}"/>
              </a:ext>
            </a:extLst>
          </p:cNvPr>
          <p:cNvPicPr>
            <a:picLocks noChangeAspect="1"/>
          </p:cNvPicPr>
          <p:nvPr/>
        </p:nvPicPr>
        <p:blipFill>
          <a:blip r:embed="rId3"/>
          <a:stretch>
            <a:fillRect/>
          </a:stretch>
        </p:blipFill>
        <p:spPr>
          <a:xfrm>
            <a:off x="587105" y="1867946"/>
            <a:ext cx="3556919" cy="2352271"/>
          </a:xfrm>
          <a:prstGeom prst="rect">
            <a:avLst/>
          </a:prstGeom>
          <a:ln w="12700" cap="flat">
            <a:noFill/>
            <a:miter lim="400000"/>
          </a:ln>
          <a:effectLst/>
        </p:spPr>
      </p:pic>
      <p:sp>
        <p:nvSpPr>
          <p:cNvPr id="11" name="Title 1">
            <a:extLst>
              <a:ext uri="{FF2B5EF4-FFF2-40B4-BE49-F238E27FC236}">
                <a16:creationId xmlns:a16="http://schemas.microsoft.com/office/drawing/2014/main" id="{B2EA900C-5525-993D-E829-619D4B17EBE0}"/>
              </a:ext>
            </a:extLst>
          </p:cNvPr>
          <p:cNvSpPr txBox="1">
            <a:spLocks/>
          </p:cNvSpPr>
          <p:nvPr/>
        </p:nvSpPr>
        <p:spPr bwMode="auto">
          <a:xfrm>
            <a:off x="2351584" y="188640"/>
            <a:ext cx="648072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Other research experiences</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52" name="TextBox 51">
            <a:extLst>
              <a:ext uri="{FF2B5EF4-FFF2-40B4-BE49-F238E27FC236}">
                <a16:creationId xmlns:a16="http://schemas.microsoft.com/office/drawing/2014/main" id="{DD882832-8FC0-E760-32A9-8F65925493A6}"/>
              </a:ext>
            </a:extLst>
          </p:cNvPr>
          <p:cNvSpPr txBox="1"/>
          <p:nvPr/>
        </p:nvSpPr>
        <p:spPr>
          <a:xfrm>
            <a:off x="6117149" y="923623"/>
            <a:ext cx="1836047" cy="369332"/>
          </a:xfrm>
          <a:prstGeom prst="rect">
            <a:avLst/>
          </a:prstGeom>
          <a:noFill/>
        </p:spPr>
        <p:txBody>
          <a:bodyPr wrap="square">
            <a:spAutoFit/>
          </a:bodyPr>
          <a:lstStyle/>
          <a:p>
            <a:pPr algn="ctr"/>
            <a:r>
              <a:rPr lang="en-US" dirty="0">
                <a:solidFill>
                  <a:schemeClr val="bg1"/>
                </a:solidFill>
              </a:rPr>
              <a:t>mIHC slide</a:t>
            </a:r>
          </a:p>
        </p:txBody>
      </p:sp>
      <p:sp>
        <p:nvSpPr>
          <p:cNvPr id="4" name="Rectangle 3">
            <a:extLst>
              <a:ext uri="{FF2B5EF4-FFF2-40B4-BE49-F238E27FC236}">
                <a16:creationId xmlns:a16="http://schemas.microsoft.com/office/drawing/2014/main" id="{A69DDEA3-05F7-6EA4-13E2-85D29910A399}"/>
              </a:ext>
            </a:extLst>
          </p:cNvPr>
          <p:cNvSpPr/>
          <p:nvPr/>
        </p:nvSpPr>
        <p:spPr>
          <a:xfrm>
            <a:off x="551384" y="1412776"/>
            <a:ext cx="3888432" cy="48965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454CC65-B19A-4F8E-E516-1DD6F7D0632F}"/>
              </a:ext>
            </a:extLst>
          </p:cNvPr>
          <p:cNvSpPr/>
          <p:nvPr/>
        </p:nvSpPr>
        <p:spPr>
          <a:xfrm>
            <a:off x="4682847" y="1412776"/>
            <a:ext cx="3456384" cy="48965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0754A3-0B06-6E1D-634E-C25DEA1E7CE2}"/>
              </a:ext>
            </a:extLst>
          </p:cNvPr>
          <p:cNvSpPr/>
          <p:nvPr/>
        </p:nvSpPr>
        <p:spPr>
          <a:xfrm>
            <a:off x="8358771" y="1412776"/>
            <a:ext cx="3456384" cy="48965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B4F84E-1E4B-8226-9822-19A42AEAD0F5}"/>
              </a:ext>
            </a:extLst>
          </p:cNvPr>
          <p:cNvSpPr txBox="1"/>
          <p:nvPr/>
        </p:nvSpPr>
        <p:spPr>
          <a:xfrm>
            <a:off x="584277" y="1400816"/>
            <a:ext cx="3682412" cy="646331"/>
          </a:xfrm>
          <a:prstGeom prst="rect">
            <a:avLst/>
          </a:prstGeom>
          <a:noFill/>
        </p:spPr>
        <p:txBody>
          <a:bodyPr wrap="square" rtlCol="0">
            <a:spAutoFit/>
          </a:bodyPr>
          <a:lstStyle/>
          <a:p>
            <a:r>
              <a:rPr lang="en-US" b="1" i="1" dirty="0"/>
              <a:t>Adaptive thresholding method for mIHC image analysis</a:t>
            </a:r>
          </a:p>
        </p:txBody>
      </p:sp>
      <p:sp>
        <p:nvSpPr>
          <p:cNvPr id="19" name="TextBox 18">
            <a:extLst>
              <a:ext uri="{FF2B5EF4-FFF2-40B4-BE49-F238E27FC236}">
                <a16:creationId xmlns:a16="http://schemas.microsoft.com/office/drawing/2014/main" id="{2F64A625-7081-36EF-A6B9-9508BCFF7212}"/>
              </a:ext>
            </a:extLst>
          </p:cNvPr>
          <p:cNvSpPr txBox="1"/>
          <p:nvPr/>
        </p:nvSpPr>
        <p:spPr>
          <a:xfrm>
            <a:off x="655133" y="4077072"/>
            <a:ext cx="3784436" cy="2145203"/>
          </a:xfrm>
          <a:prstGeom prst="rect">
            <a:avLst/>
          </a:prstGeom>
          <a:noFill/>
        </p:spPr>
        <p:txBody>
          <a:bodyPr wrap="square">
            <a:spAutoFit/>
          </a:bodyPr>
          <a:lstStyle/>
          <a:p>
            <a:pPr algn="l">
              <a:lnSpc>
                <a:spcPct val="110000"/>
              </a:lnSpc>
              <a:spcBef>
                <a:spcPts val="1800"/>
              </a:spcBef>
              <a:defRPr sz="3600">
                <a:solidFill>
                  <a:srgbClr val="000000"/>
                </a:solidFill>
              </a:defRPr>
            </a:pPr>
            <a:r>
              <a:rPr lang="en-GB" sz="1600" dirty="0"/>
              <a:t>Developed statistical model-based method to adaptively threshold each marker into +</a:t>
            </a:r>
            <a:r>
              <a:rPr lang="en-GB" sz="1600" dirty="0" err="1"/>
              <a:t>ve</a:t>
            </a:r>
            <a:r>
              <a:rPr lang="en-GB" sz="1600" dirty="0"/>
              <a:t>/-</a:t>
            </a:r>
            <a:r>
              <a:rPr lang="en-GB" sz="1600" dirty="0" err="1"/>
              <a:t>ve</a:t>
            </a:r>
            <a:r>
              <a:rPr lang="en-GB" sz="1600" dirty="0"/>
              <a:t>. </a:t>
            </a:r>
          </a:p>
          <a:p>
            <a:pPr algn="l">
              <a:lnSpc>
                <a:spcPct val="110000"/>
              </a:lnSpc>
              <a:spcBef>
                <a:spcPts val="1800"/>
              </a:spcBef>
              <a:defRPr sz="3600">
                <a:solidFill>
                  <a:srgbClr val="000000"/>
                </a:solidFill>
              </a:defRPr>
            </a:pPr>
            <a:r>
              <a:rPr lang="en-GB" sz="1600" dirty="0"/>
              <a:t>Benefits:</a:t>
            </a:r>
          </a:p>
          <a:p>
            <a:pPr marL="457200" indent="-457200" algn="l">
              <a:buSzPct val="123000"/>
              <a:buChar char="•"/>
              <a:defRPr sz="3600">
                <a:solidFill>
                  <a:srgbClr val="000000"/>
                </a:solidFill>
              </a:defRPr>
            </a:pPr>
            <a:r>
              <a:rPr lang="en-GB" sz="1600" dirty="0"/>
              <a:t>Improved repeatability.</a:t>
            </a:r>
          </a:p>
          <a:p>
            <a:pPr marL="457200" indent="-457200" algn="l">
              <a:buSzPct val="123000"/>
              <a:buChar char="•"/>
              <a:defRPr sz="3600">
                <a:solidFill>
                  <a:srgbClr val="000000"/>
                </a:solidFill>
              </a:defRPr>
            </a:pPr>
            <a:r>
              <a:rPr lang="en-GB" sz="1600" dirty="0"/>
              <a:t>Less subjectivity in assessment. </a:t>
            </a:r>
          </a:p>
          <a:p>
            <a:pPr marL="457200" indent="-457200" algn="l">
              <a:buSzPct val="123000"/>
              <a:buChar char="•"/>
              <a:defRPr sz="3600">
                <a:solidFill>
                  <a:srgbClr val="000000"/>
                </a:solidFill>
              </a:defRPr>
            </a:pPr>
            <a:r>
              <a:rPr lang="en-GB" sz="1600" dirty="0"/>
              <a:t>Robust towards staining variability.  </a:t>
            </a:r>
          </a:p>
        </p:txBody>
      </p:sp>
      <p:sp>
        <p:nvSpPr>
          <p:cNvPr id="20" name="TextBox 19">
            <a:extLst>
              <a:ext uri="{FF2B5EF4-FFF2-40B4-BE49-F238E27FC236}">
                <a16:creationId xmlns:a16="http://schemas.microsoft.com/office/drawing/2014/main" id="{82864DF1-04B0-21CA-3C6E-6D199D3BD0A9}"/>
              </a:ext>
            </a:extLst>
          </p:cNvPr>
          <p:cNvSpPr txBox="1"/>
          <p:nvPr/>
        </p:nvSpPr>
        <p:spPr>
          <a:xfrm>
            <a:off x="4655840" y="1400816"/>
            <a:ext cx="3456384" cy="923330"/>
          </a:xfrm>
          <a:prstGeom prst="rect">
            <a:avLst/>
          </a:prstGeom>
          <a:noFill/>
        </p:spPr>
        <p:txBody>
          <a:bodyPr wrap="square" rtlCol="0">
            <a:spAutoFit/>
          </a:bodyPr>
          <a:lstStyle/>
          <a:p>
            <a:r>
              <a:rPr lang="en-US" b="1" i="1" dirty="0"/>
              <a:t>Adaptive parameter search method for fluorescent molecular tomography</a:t>
            </a:r>
          </a:p>
        </p:txBody>
      </p:sp>
      <p:pic>
        <p:nvPicPr>
          <p:cNvPr id="22" name="Picture 21">
            <a:extLst>
              <a:ext uri="{FF2B5EF4-FFF2-40B4-BE49-F238E27FC236}">
                <a16:creationId xmlns:a16="http://schemas.microsoft.com/office/drawing/2014/main" id="{7476EDC1-8BE2-5844-FF2E-B5439A3B8B2C}"/>
              </a:ext>
            </a:extLst>
          </p:cNvPr>
          <p:cNvPicPr>
            <a:picLocks noChangeAspect="1"/>
          </p:cNvPicPr>
          <p:nvPr/>
        </p:nvPicPr>
        <p:blipFill>
          <a:blip r:embed="rId4"/>
          <a:stretch>
            <a:fillRect/>
          </a:stretch>
        </p:blipFill>
        <p:spPr>
          <a:xfrm>
            <a:off x="4828720" y="2316903"/>
            <a:ext cx="3100218" cy="2524124"/>
          </a:xfrm>
          <a:prstGeom prst="rect">
            <a:avLst/>
          </a:prstGeom>
        </p:spPr>
      </p:pic>
      <p:sp>
        <p:nvSpPr>
          <p:cNvPr id="23" name="TextBox 22">
            <a:extLst>
              <a:ext uri="{FF2B5EF4-FFF2-40B4-BE49-F238E27FC236}">
                <a16:creationId xmlns:a16="http://schemas.microsoft.com/office/drawing/2014/main" id="{01FE3970-20EB-5182-97D6-D44DA0605239}"/>
              </a:ext>
            </a:extLst>
          </p:cNvPr>
          <p:cNvSpPr txBox="1"/>
          <p:nvPr/>
        </p:nvSpPr>
        <p:spPr>
          <a:xfrm>
            <a:off x="4754855" y="5064736"/>
            <a:ext cx="3312368" cy="784895"/>
          </a:xfrm>
          <a:prstGeom prst="rect">
            <a:avLst/>
          </a:prstGeom>
          <a:noFill/>
        </p:spPr>
        <p:txBody>
          <a:bodyPr wrap="square">
            <a:spAutoFit/>
          </a:bodyPr>
          <a:lstStyle/>
          <a:p>
            <a:pPr algn="l">
              <a:lnSpc>
                <a:spcPct val="110000"/>
              </a:lnSpc>
              <a:spcBef>
                <a:spcPts val="1800"/>
              </a:spcBef>
              <a:defRPr sz="3600">
                <a:solidFill>
                  <a:srgbClr val="000000"/>
                </a:solidFill>
              </a:defRPr>
            </a:pPr>
            <a:r>
              <a:rPr lang="en-GB" sz="1400" dirty="0"/>
              <a:t>Achieving better </a:t>
            </a:r>
            <a:r>
              <a:rPr lang="en-GB" sz="1400" dirty="0">
                <a:solidFill>
                  <a:srgbClr val="000000"/>
                </a:solidFill>
              </a:rPr>
              <a:t>location accuracy, and spatial resolution compared with SOTA methods.</a:t>
            </a:r>
          </a:p>
        </p:txBody>
      </p:sp>
      <p:sp>
        <p:nvSpPr>
          <p:cNvPr id="25" name="TextBox 24">
            <a:extLst>
              <a:ext uri="{FF2B5EF4-FFF2-40B4-BE49-F238E27FC236}">
                <a16:creationId xmlns:a16="http://schemas.microsoft.com/office/drawing/2014/main" id="{546068BA-406C-9DAD-5C6A-0E86C4B5C505}"/>
              </a:ext>
            </a:extLst>
          </p:cNvPr>
          <p:cNvSpPr txBox="1"/>
          <p:nvPr/>
        </p:nvSpPr>
        <p:spPr>
          <a:xfrm>
            <a:off x="8402428" y="1393573"/>
            <a:ext cx="3456384" cy="1200329"/>
          </a:xfrm>
          <a:prstGeom prst="rect">
            <a:avLst/>
          </a:prstGeom>
          <a:noFill/>
        </p:spPr>
        <p:txBody>
          <a:bodyPr wrap="square" rtlCol="0">
            <a:spAutoFit/>
          </a:bodyPr>
          <a:lstStyle/>
          <a:p>
            <a:r>
              <a:rPr lang="en-GB" b="1" i="1" dirty="0"/>
              <a:t>A fast and automated FMT/XCT reconstruction strategy based on standardized imaging space</a:t>
            </a:r>
            <a:endParaRPr lang="en-US" b="1" i="1" dirty="0"/>
          </a:p>
        </p:txBody>
      </p:sp>
      <p:pic>
        <p:nvPicPr>
          <p:cNvPr id="27" name="Picture 26">
            <a:extLst>
              <a:ext uri="{FF2B5EF4-FFF2-40B4-BE49-F238E27FC236}">
                <a16:creationId xmlns:a16="http://schemas.microsoft.com/office/drawing/2014/main" id="{B5B04A2D-6846-0FDB-5211-A725E631DE75}"/>
              </a:ext>
            </a:extLst>
          </p:cNvPr>
          <p:cNvPicPr>
            <a:picLocks noChangeAspect="1"/>
          </p:cNvPicPr>
          <p:nvPr/>
        </p:nvPicPr>
        <p:blipFill>
          <a:blip r:embed="rId5"/>
          <a:stretch>
            <a:fillRect/>
          </a:stretch>
        </p:blipFill>
        <p:spPr>
          <a:xfrm>
            <a:off x="8434363" y="2673698"/>
            <a:ext cx="3305199" cy="1924064"/>
          </a:xfrm>
          <a:prstGeom prst="rect">
            <a:avLst/>
          </a:prstGeom>
        </p:spPr>
      </p:pic>
      <p:sp>
        <p:nvSpPr>
          <p:cNvPr id="30" name="TextBox 29">
            <a:extLst>
              <a:ext uri="{FF2B5EF4-FFF2-40B4-BE49-F238E27FC236}">
                <a16:creationId xmlns:a16="http://schemas.microsoft.com/office/drawing/2014/main" id="{63847B3D-83B1-ACCD-2A02-10345A109A69}"/>
              </a:ext>
            </a:extLst>
          </p:cNvPr>
          <p:cNvSpPr txBox="1"/>
          <p:nvPr/>
        </p:nvSpPr>
        <p:spPr>
          <a:xfrm>
            <a:off x="8422803" y="4841027"/>
            <a:ext cx="3217813" cy="1169551"/>
          </a:xfrm>
          <a:prstGeom prst="rect">
            <a:avLst/>
          </a:prstGeom>
          <a:noFill/>
        </p:spPr>
        <p:txBody>
          <a:bodyPr wrap="square">
            <a:spAutoFit/>
          </a:bodyPr>
          <a:lstStyle/>
          <a:p>
            <a:r>
              <a:rPr lang="en-GB" sz="1400" dirty="0"/>
              <a:t>Proposed a standardized imaging space reconstruction (SISR) method for FMT/XCT reconstruction, achieving the automation and standardization of FMT prior information acquisition.</a:t>
            </a:r>
            <a:endParaRPr lang="en-US" sz="1400" dirty="0"/>
          </a:p>
        </p:txBody>
      </p:sp>
      <p:sp>
        <p:nvSpPr>
          <p:cNvPr id="31" name="Slide Number Placeholder 30">
            <a:extLst>
              <a:ext uri="{FF2B5EF4-FFF2-40B4-BE49-F238E27FC236}">
                <a16:creationId xmlns:a16="http://schemas.microsoft.com/office/drawing/2014/main" id="{177072D8-0E97-7C4D-2ABC-1AAF56675D69}"/>
              </a:ext>
            </a:extLst>
          </p:cNvPr>
          <p:cNvSpPr>
            <a:spLocks noGrp="1"/>
          </p:cNvSpPr>
          <p:nvPr>
            <p:ph type="sldNum" sz="quarter" idx="12"/>
          </p:nvPr>
        </p:nvSpPr>
        <p:spPr/>
        <p:txBody>
          <a:bodyPr/>
          <a:lstStyle/>
          <a:p>
            <a:fld id="{47C51FE3-7623-4EAD-B2F3-330393A65E73}" type="slidenum">
              <a:rPr lang="en-US" smtClean="0"/>
              <a:pPr/>
              <a:t>15</a:t>
            </a:fld>
            <a:endParaRPr lang="en-US"/>
          </a:p>
        </p:txBody>
      </p:sp>
    </p:spTree>
    <p:extLst>
      <p:ext uri="{BB962C8B-B14F-4D97-AF65-F5344CB8AC3E}">
        <p14:creationId xmlns:p14="http://schemas.microsoft.com/office/powerpoint/2010/main" val="3004983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B998F8-6FFC-C3E1-C511-BF70D2756731}"/>
              </a:ext>
            </a:extLst>
          </p:cNvPr>
          <p:cNvSpPr txBox="1">
            <a:spLocks/>
          </p:cNvSpPr>
          <p:nvPr/>
        </p:nvSpPr>
        <p:spPr bwMode="auto">
          <a:xfrm>
            <a:off x="2351584" y="188640"/>
            <a:ext cx="5544616"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Research Experiences</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8" name="Slide Number Placeholder 7">
            <a:extLst>
              <a:ext uri="{FF2B5EF4-FFF2-40B4-BE49-F238E27FC236}">
                <a16:creationId xmlns:a16="http://schemas.microsoft.com/office/drawing/2014/main" id="{D885EEAA-6812-A10E-E228-F0906AF854DF}"/>
              </a:ext>
            </a:extLst>
          </p:cNvPr>
          <p:cNvSpPr>
            <a:spLocks noGrp="1"/>
          </p:cNvSpPr>
          <p:nvPr>
            <p:ph type="sldNum" sz="quarter" idx="12"/>
          </p:nvPr>
        </p:nvSpPr>
        <p:spPr/>
        <p:txBody>
          <a:bodyPr/>
          <a:lstStyle/>
          <a:p>
            <a:fld id="{47C51FE3-7623-4EAD-B2F3-330393A65E73}" type="slidenum">
              <a:rPr lang="en-US" smtClean="0"/>
              <a:pPr/>
              <a:t>16</a:t>
            </a:fld>
            <a:endParaRPr lang="en-US"/>
          </a:p>
        </p:txBody>
      </p:sp>
      <p:sp>
        <p:nvSpPr>
          <p:cNvPr id="9" name="TextBox 8">
            <a:extLst>
              <a:ext uri="{FF2B5EF4-FFF2-40B4-BE49-F238E27FC236}">
                <a16:creationId xmlns:a16="http://schemas.microsoft.com/office/drawing/2014/main" id="{4DFA6145-AEED-8EC1-8A0D-FAC5208B3F50}"/>
              </a:ext>
            </a:extLst>
          </p:cNvPr>
          <p:cNvSpPr txBox="1"/>
          <p:nvPr/>
        </p:nvSpPr>
        <p:spPr>
          <a:xfrm>
            <a:off x="411238" y="1209358"/>
            <a:ext cx="5544616" cy="338554"/>
          </a:xfrm>
          <a:prstGeom prst="rect">
            <a:avLst/>
          </a:prstGeom>
          <a:noFill/>
        </p:spPr>
        <p:txBody>
          <a:bodyPr wrap="square">
            <a:spAutoFit/>
          </a:bodyPr>
          <a:lstStyle/>
          <a:p>
            <a:r>
              <a:rPr lang="en-US" sz="1600" b="1" i="1" dirty="0">
                <a:solidFill>
                  <a:srgbClr val="595959"/>
                </a:solidFill>
                <a:cs typeface="Arial" charset="0"/>
              </a:rPr>
              <a:t>Publications &amp; Licenses</a:t>
            </a:r>
          </a:p>
        </p:txBody>
      </p:sp>
      <p:cxnSp>
        <p:nvCxnSpPr>
          <p:cNvPr id="10" name="Straight Connector 9">
            <a:extLst>
              <a:ext uri="{FF2B5EF4-FFF2-40B4-BE49-F238E27FC236}">
                <a16:creationId xmlns:a16="http://schemas.microsoft.com/office/drawing/2014/main" id="{65E1A1B7-6321-99B1-4797-6FF222C89EA2}"/>
              </a:ext>
            </a:extLst>
          </p:cNvPr>
          <p:cNvCxnSpPr/>
          <p:nvPr/>
        </p:nvCxnSpPr>
        <p:spPr>
          <a:xfrm>
            <a:off x="479376" y="1556792"/>
            <a:ext cx="5616624"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3635C17-D59D-BFA2-DCB9-557ADA07ABF2}"/>
              </a:ext>
            </a:extLst>
          </p:cNvPr>
          <p:cNvSpPr txBox="1"/>
          <p:nvPr/>
        </p:nvSpPr>
        <p:spPr>
          <a:xfrm>
            <a:off x="479376" y="1628800"/>
            <a:ext cx="10585176" cy="2862322"/>
          </a:xfrm>
          <a:prstGeom prst="rect">
            <a:avLst/>
          </a:prstGeom>
          <a:noFill/>
        </p:spPr>
        <p:txBody>
          <a:bodyPr wrap="square" rtlCol="0">
            <a:spAutoFit/>
          </a:bodyPr>
          <a:lstStyle/>
          <a:p>
            <a:pPr marL="285750" indent="-285750">
              <a:buFont typeface="Wingdings" panose="05000000000000000000" pitchFamily="2" charset="2"/>
              <a:buChar char="q"/>
            </a:pPr>
            <a:r>
              <a:rPr lang="en-US" b="1" dirty="0"/>
              <a:t>Peer reviewed Journals:</a:t>
            </a:r>
          </a:p>
          <a:p>
            <a:pPr marL="742950" lvl="1" indent="-285750">
              <a:buFont typeface="Wingdings" panose="05000000000000000000" pitchFamily="2" charset="2"/>
              <a:buChar char="Ø"/>
            </a:pPr>
            <a:r>
              <a:rPr lang="en-US" dirty="0"/>
              <a:t>IEEE Transactions on Medical Imaging</a:t>
            </a:r>
          </a:p>
          <a:p>
            <a:pPr marL="742950" lvl="1" indent="-285750">
              <a:buFont typeface="Wingdings" panose="05000000000000000000" pitchFamily="2" charset="2"/>
              <a:buChar char="Ø"/>
            </a:pPr>
            <a:r>
              <a:rPr lang="en-US" dirty="0"/>
              <a:t>Cancers</a:t>
            </a:r>
          </a:p>
          <a:p>
            <a:pPr marL="742950" lvl="1" indent="-285750">
              <a:buFont typeface="Wingdings" panose="05000000000000000000" pitchFamily="2" charset="2"/>
              <a:buChar char="Ø"/>
            </a:pPr>
            <a:r>
              <a:rPr lang="en-GB" dirty="0"/>
              <a:t>Medical Imaging: Digital Pathology</a:t>
            </a:r>
          </a:p>
          <a:p>
            <a:pPr marL="285750" indent="-285750">
              <a:buFont typeface="Wingdings" panose="05000000000000000000" pitchFamily="2" charset="2"/>
              <a:buChar char="q"/>
            </a:pPr>
            <a:r>
              <a:rPr lang="en-GB" b="1" dirty="0"/>
              <a:t>Conferences:</a:t>
            </a:r>
          </a:p>
          <a:p>
            <a:pPr marL="742950" lvl="1" indent="-285750">
              <a:buFont typeface="Wingdings" panose="05000000000000000000" pitchFamily="2" charset="2"/>
              <a:buChar char="Ø"/>
            </a:pPr>
            <a:r>
              <a:rPr lang="en-GB" dirty="0"/>
              <a:t>SPIE Medical Imaging </a:t>
            </a:r>
          </a:p>
          <a:p>
            <a:pPr marL="742950" lvl="1" indent="-285750">
              <a:buFont typeface="Wingdings" panose="05000000000000000000" pitchFamily="2" charset="2"/>
              <a:buChar char="Ø"/>
            </a:pPr>
            <a:r>
              <a:rPr lang="en-GB" dirty="0"/>
              <a:t>MICCAI Conference (In preparation)</a:t>
            </a:r>
          </a:p>
          <a:p>
            <a:pPr marL="285750" indent="-285750">
              <a:buFont typeface="Wingdings" panose="05000000000000000000" pitchFamily="2" charset="2"/>
              <a:buChar char="q"/>
            </a:pPr>
            <a:r>
              <a:rPr lang="en-US" b="1" dirty="0"/>
              <a:t>Patents:</a:t>
            </a:r>
          </a:p>
          <a:p>
            <a:pPr marL="742950" lvl="1" indent="-285750">
              <a:buFont typeface="Wingdings" panose="05000000000000000000" pitchFamily="2" charset="2"/>
              <a:buChar char="Ø"/>
            </a:pPr>
            <a:r>
              <a:rPr lang="en-GB" dirty="0"/>
              <a:t>Method, system, and device for predicting cellular protein marker expression based on digital 	pathology images, Patent number: ZL 2020 1 1606836.8 (Chinese Patent)</a:t>
            </a:r>
            <a:endParaRPr lang="en-US" dirty="0"/>
          </a:p>
        </p:txBody>
      </p:sp>
      <p:sp>
        <p:nvSpPr>
          <p:cNvPr id="12" name="TextBox 11">
            <a:extLst>
              <a:ext uri="{FF2B5EF4-FFF2-40B4-BE49-F238E27FC236}">
                <a16:creationId xmlns:a16="http://schemas.microsoft.com/office/drawing/2014/main" id="{C16CC9A7-5B4A-03FD-3F32-2A35F1BB4BE2}"/>
              </a:ext>
            </a:extLst>
          </p:cNvPr>
          <p:cNvSpPr txBox="1"/>
          <p:nvPr/>
        </p:nvSpPr>
        <p:spPr>
          <a:xfrm>
            <a:off x="468264" y="4480570"/>
            <a:ext cx="7666034" cy="338554"/>
          </a:xfrm>
          <a:prstGeom prst="rect">
            <a:avLst/>
          </a:prstGeom>
          <a:noFill/>
        </p:spPr>
        <p:txBody>
          <a:bodyPr wrap="square">
            <a:spAutoFit/>
          </a:bodyPr>
          <a:lstStyle/>
          <a:p>
            <a:r>
              <a:rPr lang="en-US" sz="1600" b="1" i="1" dirty="0">
                <a:solidFill>
                  <a:srgbClr val="595959"/>
                </a:solidFill>
                <a:cs typeface="Arial" charset="0"/>
              </a:rPr>
              <a:t>Paper Review</a:t>
            </a:r>
          </a:p>
        </p:txBody>
      </p:sp>
      <p:cxnSp>
        <p:nvCxnSpPr>
          <p:cNvPr id="13" name="Straight Connector 12">
            <a:extLst>
              <a:ext uri="{FF2B5EF4-FFF2-40B4-BE49-F238E27FC236}">
                <a16:creationId xmlns:a16="http://schemas.microsoft.com/office/drawing/2014/main" id="{24585523-B8C0-A8A2-8BA8-799D3FF8E955}"/>
              </a:ext>
            </a:extLst>
          </p:cNvPr>
          <p:cNvCxnSpPr>
            <a:cxnSpLocks/>
          </p:cNvCxnSpPr>
          <p:nvPr/>
        </p:nvCxnSpPr>
        <p:spPr>
          <a:xfrm>
            <a:off x="536402" y="4828004"/>
            <a:ext cx="7765593" cy="0"/>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DAF69200-BE1B-BF40-8BAB-4C620A9E7999}"/>
              </a:ext>
            </a:extLst>
          </p:cNvPr>
          <p:cNvSpPr txBox="1"/>
          <p:nvPr/>
        </p:nvSpPr>
        <p:spPr>
          <a:xfrm>
            <a:off x="-24680" y="4875852"/>
            <a:ext cx="11449272" cy="1200329"/>
          </a:xfrm>
          <a:prstGeom prst="rect">
            <a:avLst/>
          </a:prstGeom>
          <a:noFill/>
        </p:spPr>
        <p:txBody>
          <a:bodyPr wrap="square">
            <a:spAutoFit/>
          </a:bodyPr>
          <a:lstStyle/>
          <a:p>
            <a:pPr marL="742950" marR="0" lvl="1" indent="-285750">
              <a:spcBef>
                <a:spcPts val="0"/>
              </a:spcBef>
              <a:spcAft>
                <a:spcPts val="0"/>
              </a:spcAft>
              <a:buFont typeface="Wingdings" panose="05000000000000000000" pitchFamily="2" charset="2"/>
              <a:buChar char="q"/>
            </a:pPr>
            <a:r>
              <a:rPr lang="en-US" dirty="0"/>
              <a:t>Serving as a reviewer for the British Machine Vision Conference (BMVC)</a:t>
            </a:r>
          </a:p>
          <a:p>
            <a:pPr marL="742950" marR="0" lvl="1" indent="-285750">
              <a:spcBef>
                <a:spcPts val="0"/>
              </a:spcBef>
              <a:spcAft>
                <a:spcPts val="0"/>
              </a:spcAft>
              <a:buFont typeface="Wingdings" panose="05000000000000000000" pitchFamily="2" charset="2"/>
              <a:buChar char="q"/>
            </a:pPr>
            <a:r>
              <a:rPr lang="en-US" dirty="0"/>
              <a:t>Serving as a reviewer for the Journal of Medical Imaging</a:t>
            </a:r>
          </a:p>
          <a:p>
            <a:pPr marL="742950" marR="0" lvl="1" indent="-285750">
              <a:spcBef>
                <a:spcPts val="0"/>
              </a:spcBef>
              <a:spcAft>
                <a:spcPts val="0"/>
              </a:spcAft>
              <a:buFont typeface="Wingdings" panose="05000000000000000000" pitchFamily="2" charset="2"/>
              <a:buChar char="q"/>
            </a:pPr>
            <a:r>
              <a:rPr lang="en-US" dirty="0"/>
              <a:t>Serving as a reviewer for the International Conference on Electronics, Communications and Networks (</a:t>
            </a:r>
            <a:r>
              <a:rPr lang="en-US" dirty="0" err="1"/>
              <a:t>CECNet</a:t>
            </a:r>
            <a:r>
              <a:rPr lang="en-US" dirty="0"/>
              <a:t>)</a:t>
            </a:r>
          </a:p>
        </p:txBody>
      </p:sp>
    </p:spTree>
    <p:extLst>
      <p:ext uri="{BB962C8B-B14F-4D97-AF65-F5344CB8AC3E}">
        <p14:creationId xmlns:p14="http://schemas.microsoft.com/office/powerpoint/2010/main" val="34483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B998F8-6FFC-C3E1-C511-BF70D2756731}"/>
              </a:ext>
            </a:extLst>
          </p:cNvPr>
          <p:cNvSpPr txBox="1">
            <a:spLocks/>
          </p:cNvSpPr>
          <p:nvPr/>
        </p:nvSpPr>
        <p:spPr bwMode="auto">
          <a:xfrm>
            <a:off x="2351584" y="188640"/>
            <a:ext cx="5544616"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Awards &amp; Achievements</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8" name="Slide Number Placeholder 7">
            <a:extLst>
              <a:ext uri="{FF2B5EF4-FFF2-40B4-BE49-F238E27FC236}">
                <a16:creationId xmlns:a16="http://schemas.microsoft.com/office/drawing/2014/main" id="{D885EEAA-6812-A10E-E228-F0906AF854DF}"/>
              </a:ext>
            </a:extLst>
          </p:cNvPr>
          <p:cNvSpPr>
            <a:spLocks noGrp="1"/>
          </p:cNvSpPr>
          <p:nvPr>
            <p:ph type="sldNum" sz="quarter" idx="12"/>
          </p:nvPr>
        </p:nvSpPr>
        <p:spPr/>
        <p:txBody>
          <a:bodyPr/>
          <a:lstStyle/>
          <a:p>
            <a:fld id="{47C51FE3-7623-4EAD-B2F3-330393A65E73}" type="slidenum">
              <a:rPr lang="en-US" smtClean="0"/>
              <a:pPr/>
              <a:t>17</a:t>
            </a:fld>
            <a:endParaRPr lang="en-US"/>
          </a:p>
        </p:txBody>
      </p:sp>
      <p:sp>
        <p:nvSpPr>
          <p:cNvPr id="3" name="TextBox 2">
            <a:extLst>
              <a:ext uri="{FF2B5EF4-FFF2-40B4-BE49-F238E27FC236}">
                <a16:creationId xmlns:a16="http://schemas.microsoft.com/office/drawing/2014/main" id="{958BDC32-06D0-DDC9-4203-20EA950028CB}"/>
              </a:ext>
            </a:extLst>
          </p:cNvPr>
          <p:cNvSpPr txBox="1"/>
          <p:nvPr/>
        </p:nvSpPr>
        <p:spPr>
          <a:xfrm>
            <a:off x="0" y="1412776"/>
            <a:ext cx="11953328" cy="4196020"/>
          </a:xfrm>
          <a:prstGeom prst="rect">
            <a:avLst/>
          </a:prstGeom>
          <a:noFill/>
        </p:spPr>
        <p:txBody>
          <a:bodyPr wrap="square">
            <a:spAutoFit/>
          </a:bodyPr>
          <a:lstStyle/>
          <a:p>
            <a:pPr marL="742950" lvl="1" indent="-285750">
              <a:lnSpc>
                <a:spcPct val="150000"/>
              </a:lnSpc>
              <a:buFont typeface="Wingdings" panose="05000000000000000000" pitchFamily="2" charset="2"/>
              <a:buChar char="q"/>
            </a:pPr>
            <a:r>
              <a:rPr lang="en-US" dirty="0"/>
              <a:t>Best First-Year PhD Student Showcase Presentation, University of Manchester (UK)</a:t>
            </a:r>
          </a:p>
          <a:p>
            <a:pPr marL="742950" lvl="1" indent="-285750">
              <a:lnSpc>
                <a:spcPct val="150000"/>
              </a:lnSpc>
              <a:buFont typeface="Wingdings" panose="05000000000000000000" pitchFamily="2" charset="2"/>
              <a:buChar char="q"/>
            </a:pPr>
            <a:r>
              <a:rPr lang="en-US" dirty="0"/>
              <a:t>University of Manchester and China Scholarship Council Joint Scholarship Program, University of Manchester (UK)</a:t>
            </a:r>
          </a:p>
          <a:p>
            <a:pPr marL="742950" lvl="1" indent="-285750">
              <a:lnSpc>
                <a:spcPct val="150000"/>
              </a:lnSpc>
              <a:buFont typeface="Wingdings" panose="05000000000000000000" pitchFamily="2" charset="2"/>
              <a:buChar char="q"/>
            </a:pPr>
            <a:r>
              <a:rPr lang="en-US" dirty="0"/>
              <a:t>Graduate Scholarship for Academic Excellence, University of Chinese Academy of Sciences (China)</a:t>
            </a:r>
          </a:p>
          <a:p>
            <a:pPr marL="742950" lvl="1" indent="-285750">
              <a:lnSpc>
                <a:spcPct val="150000"/>
              </a:lnSpc>
              <a:buFont typeface="Wingdings" panose="05000000000000000000" pitchFamily="2" charset="2"/>
              <a:buChar char="q"/>
            </a:pPr>
            <a:r>
              <a:rPr lang="en-US" dirty="0"/>
              <a:t>Best Innovation Award in the Full Quantitative Optical In Vivo Imaging Competition, Chinese Academy of Sciences Key laboratory of Molecular Imaging (China)</a:t>
            </a:r>
          </a:p>
          <a:p>
            <a:pPr marL="742950" lvl="1" indent="-285750">
              <a:lnSpc>
                <a:spcPct val="150000"/>
              </a:lnSpc>
              <a:buFont typeface="Wingdings" panose="05000000000000000000" pitchFamily="2" charset="2"/>
              <a:buChar char="q"/>
            </a:pPr>
            <a:r>
              <a:rPr lang="en-US" dirty="0"/>
              <a:t>Outstanding Graduate, </a:t>
            </a:r>
            <a:r>
              <a:rPr lang="en-US" dirty="0" err="1"/>
              <a:t>Xidian</a:t>
            </a:r>
            <a:r>
              <a:rPr lang="en-US" dirty="0"/>
              <a:t> University (China)</a:t>
            </a:r>
          </a:p>
          <a:p>
            <a:pPr marL="742950" lvl="1" indent="-285750">
              <a:lnSpc>
                <a:spcPct val="150000"/>
              </a:lnSpc>
              <a:buFont typeface="Wingdings" panose="05000000000000000000" pitchFamily="2" charset="2"/>
              <a:buChar char="q"/>
            </a:pPr>
            <a:r>
              <a:rPr lang="en-US" dirty="0"/>
              <a:t>First-Class Scholarship, </a:t>
            </a:r>
            <a:r>
              <a:rPr lang="en-US" dirty="0" err="1"/>
              <a:t>Xidian</a:t>
            </a:r>
            <a:r>
              <a:rPr lang="en-US" dirty="0"/>
              <a:t> University (China)</a:t>
            </a:r>
          </a:p>
          <a:p>
            <a:pPr marL="742950" lvl="1" indent="-285750">
              <a:lnSpc>
                <a:spcPct val="150000"/>
              </a:lnSpc>
              <a:buFont typeface="Wingdings" panose="05000000000000000000" pitchFamily="2" charset="2"/>
              <a:buChar char="q"/>
            </a:pPr>
            <a:r>
              <a:rPr lang="en-US" dirty="0"/>
              <a:t>Special Prize in 2017 National English Competition for College Students, Advisory Board for College Foreign Language Teaching, College English Teaching &amp; Research Association of China (China)</a:t>
            </a:r>
          </a:p>
        </p:txBody>
      </p:sp>
    </p:spTree>
    <p:extLst>
      <p:ext uri="{BB962C8B-B14F-4D97-AF65-F5344CB8AC3E}">
        <p14:creationId xmlns:p14="http://schemas.microsoft.com/office/powerpoint/2010/main" val="230518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B998F8-6FFC-C3E1-C511-BF70D2756731}"/>
              </a:ext>
            </a:extLst>
          </p:cNvPr>
          <p:cNvSpPr txBox="1">
            <a:spLocks/>
          </p:cNvSpPr>
          <p:nvPr/>
        </p:nvSpPr>
        <p:spPr bwMode="auto">
          <a:xfrm>
            <a:off x="2351584" y="188640"/>
            <a:ext cx="5544616"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Thanks for listening</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3" name="TextBox 2">
            <a:extLst>
              <a:ext uri="{FF2B5EF4-FFF2-40B4-BE49-F238E27FC236}">
                <a16:creationId xmlns:a16="http://schemas.microsoft.com/office/drawing/2014/main" id="{1680015F-BED9-7BF8-6B11-DF97F0A4AE1A}"/>
              </a:ext>
            </a:extLst>
          </p:cNvPr>
          <p:cNvSpPr txBox="1"/>
          <p:nvPr/>
        </p:nvSpPr>
        <p:spPr>
          <a:xfrm>
            <a:off x="839416" y="2358172"/>
            <a:ext cx="5832648" cy="1938992"/>
          </a:xfrm>
          <a:prstGeom prst="rect">
            <a:avLst/>
          </a:prstGeom>
          <a:noFill/>
        </p:spPr>
        <p:txBody>
          <a:bodyPr wrap="square" rtlCol="0">
            <a:spAutoFit/>
          </a:bodyPr>
          <a:lstStyle/>
          <a:p>
            <a:r>
              <a:rPr lang="en-GB" sz="2000" dirty="0"/>
              <a:t>Division of Informatics, Imaging &amp; Data Sciences</a:t>
            </a:r>
          </a:p>
          <a:p>
            <a:r>
              <a:rPr lang="en-GB" sz="2000" dirty="0"/>
              <a:t>School of Health Sciences </a:t>
            </a:r>
          </a:p>
          <a:p>
            <a:r>
              <a:rPr lang="en-GB" sz="2000" dirty="0"/>
              <a:t>Faculty of Biology, Medicine and Health </a:t>
            </a:r>
          </a:p>
          <a:p>
            <a:r>
              <a:rPr lang="en-GB" sz="2000" dirty="0"/>
              <a:t>University of Manchester</a:t>
            </a:r>
            <a:r>
              <a:rPr lang="en-US" sz="2000" dirty="0"/>
              <a:t> </a:t>
            </a:r>
          </a:p>
          <a:p>
            <a:endParaRPr lang="en-US" sz="2000" dirty="0"/>
          </a:p>
          <a:p>
            <a:r>
              <a:rPr lang="en-US" sz="2000" dirty="0"/>
              <a:t>Email: chang.bian@postgrad.manchester.ac.uk</a:t>
            </a:r>
          </a:p>
        </p:txBody>
      </p:sp>
      <p:sp>
        <p:nvSpPr>
          <p:cNvPr id="6" name="TextBox 5">
            <a:extLst>
              <a:ext uri="{FF2B5EF4-FFF2-40B4-BE49-F238E27FC236}">
                <a16:creationId xmlns:a16="http://schemas.microsoft.com/office/drawing/2014/main" id="{F25C22FB-293F-4C08-A83B-43DE16B1C169}"/>
              </a:ext>
            </a:extLst>
          </p:cNvPr>
          <p:cNvSpPr txBox="1"/>
          <p:nvPr/>
        </p:nvSpPr>
        <p:spPr>
          <a:xfrm>
            <a:off x="2351584" y="1988840"/>
            <a:ext cx="1751856" cy="369332"/>
          </a:xfrm>
          <a:prstGeom prst="rect">
            <a:avLst/>
          </a:prstGeom>
          <a:noFill/>
        </p:spPr>
        <p:txBody>
          <a:bodyPr wrap="square">
            <a:spAutoFit/>
          </a:bodyPr>
          <a:lstStyle/>
          <a:p>
            <a:r>
              <a:rPr lang="en-US" sz="1800" b="1" i="1" dirty="0"/>
              <a:t>Chang Bian</a:t>
            </a:r>
          </a:p>
        </p:txBody>
      </p:sp>
      <p:pic>
        <p:nvPicPr>
          <p:cNvPr id="7" name="Picture 6" descr="UoM-20140326_DSCF2448.jpg">
            <a:extLst>
              <a:ext uri="{FF2B5EF4-FFF2-40B4-BE49-F238E27FC236}">
                <a16:creationId xmlns:a16="http://schemas.microsoft.com/office/drawing/2014/main" id="{5623091B-01EE-1E14-FBF3-91E9762430F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08168" y="2665653"/>
            <a:ext cx="2520280" cy="1890210"/>
          </a:xfrm>
          <a:prstGeom prst="rect">
            <a:avLst/>
          </a:prstGeom>
        </p:spPr>
      </p:pic>
      <p:pic>
        <p:nvPicPr>
          <p:cNvPr id="8" name="Picture 7" descr="Broaden Your Studies 4 NEW.jpg">
            <a:extLst>
              <a:ext uri="{FF2B5EF4-FFF2-40B4-BE49-F238E27FC236}">
                <a16:creationId xmlns:a16="http://schemas.microsoft.com/office/drawing/2014/main" id="{D4D6C3CD-949E-3ACD-3F0A-D935E4584FE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08168" y="577421"/>
            <a:ext cx="2520280" cy="1890210"/>
          </a:xfrm>
          <a:prstGeom prst="rect">
            <a:avLst/>
          </a:prstGeom>
        </p:spPr>
      </p:pic>
      <p:pic>
        <p:nvPicPr>
          <p:cNvPr id="9" name="Picture 8" descr="AerialView1.jpg">
            <a:extLst>
              <a:ext uri="{FF2B5EF4-FFF2-40B4-BE49-F238E27FC236}">
                <a16:creationId xmlns:a16="http://schemas.microsoft.com/office/drawing/2014/main" id="{24666463-023E-C30F-14C9-02DAC3B456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08168" y="4771887"/>
            <a:ext cx="2496278" cy="1872208"/>
          </a:xfrm>
          <a:prstGeom prst="rect">
            <a:avLst/>
          </a:prstGeom>
        </p:spPr>
      </p:pic>
      <p:sp>
        <p:nvSpPr>
          <p:cNvPr id="10" name="Slide Number Placeholder 9">
            <a:extLst>
              <a:ext uri="{FF2B5EF4-FFF2-40B4-BE49-F238E27FC236}">
                <a16:creationId xmlns:a16="http://schemas.microsoft.com/office/drawing/2014/main" id="{1EEA4176-EE35-3425-D3B3-89E67700B94F}"/>
              </a:ext>
            </a:extLst>
          </p:cNvPr>
          <p:cNvSpPr>
            <a:spLocks noGrp="1"/>
          </p:cNvSpPr>
          <p:nvPr>
            <p:ph type="sldNum" sz="quarter" idx="12"/>
          </p:nvPr>
        </p:nvSpPr>
        <p:spPr/>
        <p:txBody>
          <a:bodyPr/>
          <a:lstStyle/>
          <a:p>
            <a:fld id="{47C51FE3-7623-4EAD-B2F3-330393A65E73}" type="slidenum">
              <a:rPr lang="en-US" smtClean="0"/>
              <a:pPr/>
              <a:t>18</a:t>
            </a:fld>
            <a:endParaRPr lang="en-US"/>
          </a:p>
        </p:txBody>
      </p:sp>
    </p:spTree>
    <p:extLst>
      <p:ext uri="{BB962C8B-B14F-4D97-AF65-F5344CB8AC3E}">
        <p14:creationId xmlns:p14="http://schemas.microsoft.com/office/powerpoint/2010/main" val="275378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524F83-82BD-B56B-0942-54DA7EB60CAC}"/>
              </a:ext>
            </a:extLst>
          </p:cNvPr>
          <p:cNvSpPr>
            <a:spLocks noGrp="1"/>
          </p:cNvSpPr>
          <p:nvPr>
            <p:ph type="sldNum" sz="quarter" idx="12"/>
          </p:nvPr>
        </p:nvSpPr>
        <p:spPr/>
        <p:txBody>
          <a:bodyPr/>
          <a:lstStyle/>
          <a:p>
            <a:fld id="{47C51FE3-7623-4EAD-B2F3-330393A65E73}" type="slidenum">
              <a:rPr lang="en-US" smtClean="0"/>
              <a:pPr/>
              <a:t>2</a:t>
            </a:fld>
            <a:endParaRPr lang="en-US"/>
          </a:p>
        </p:txBody>
      </p:sp>
      <p:sp>
        <p:nvSpPr>
          <p:cNvPr id="3" name="Title 1">
            <a:extLst>
              <a:ext uri="{FF2B5EF4-FFF2-40B4-BE49-F238E27FC236}">
                <a16:creationId xmlns:a16="http://schemas.microsoft.com/office/drawing/2014/main" id="{B9B1C99B-C0E8-2859-739C-F50D0FE522DA}"/>
              </a:ext>
            </a:extLst>
          </p:cNvPr>
          <p:cNvSpPr txBox="1">
            <a:spLocks/>
          </p:cNvSpPr>
          <p:nvPr/>
        </p:nvSpPr>
        <p:spPr bwMode="auto">
          <a:xfrm>
            <a:off x="2423592" y="269776"/>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Introduction</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3840680649"/>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DC1ED-3BA7-5DE9-882C-F4EBB0F626A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BA9378-4925-C157-B117-8EF73588E0EC}"/>
              </a:ext>
            </a:extLst>
          </p:cNvPr>
          <p:cNvSpPr>
            <a:spLocks noGrp="1"/>
          </p:cNvSpPr>
          <p:nvPr>
            <p:ph type="sldNum" sz="quarter" idx="12"/>
          </p:nvPr>
        </p:nvSpPr>
        <p:spPr/>
        <p:txBody>
          <a:bodyPr/>
          <a:lstStyle/>
          <a:p>
            <a:fld id="{47C51FE3-7623-4EAD-B2F3-330393A65E73}" type="slidenum">
              <a:rPr lang="en-US" smtClean="0"/>
              <a:pPr/>
              <a:t>3</a:t>
            </a:fld>
            <a:endParaRPr lang="en-US"/>
          </a:p>
        </p:txBody>
      </p:sp>
      <p:sp>
        <p:nvSpPr>
          <p:cNvPr id="3" name="Title 1">
            <a:extLst>
              <a:ext uri="{FF2B5EF4-FFF2-40B4-BE49-F238E27FC236}">
                <a16:creationId xmlns:a16="http://schemas.microsoft.com/office/drawing/2014/main" id="{3AD62DFA-CCF2-C91F-3FC3-6772862CE0D8}"/>
              </a:ext>
            </a:extLst>
          </p:cNvPr>
          <p:cNvSpPr txBox="1">
            <a:spLocks/>
          </p:cNvSpPr>
          <p:nvPr/>
        </p:nvSpPr>
        <p:spPr bwMode="auto">
          <a:xfrm>
            <a:off x="2423592" y="269776"/>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Thesis structure</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537404018"/>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755FD-3879-B961-9C52-55D82FFFAA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B4E60F-4C2E-BD7B-E723-359E513B6DBF}"/>
              </a:ext>
            </a:extLst>
          </p:cNvPr>
          <p:cNvSpPr>
            <a:spLocks noGrp="1"/>
          </p:cNvSpPr>
          <p:nvPr>
            <p:ph type="sldNum" sz="quarter" idx="12"/>
          </p:nvPr>
        </p:nvSpPr>
        <p:spPr/>
        <p:txBody>
          <a:bodyPr/>
          <a:lstStyle/>
          <a:p>
            <a:fld id="{47C51FE3-7623-4EAD-B2F3-330393A65E73}" type="slidenum">
              <a:rPr lang="en-US" smtClean="0"/>
              <a:pPr/>
              <a:t>4</a:t>
            </a:fld>
            <a:endParaRPr lang="en-US"/>
          </a:p>
        </p:txBody>
      </p:sp>
      <p:sp>
        <p:nvSpPr>
          <p:cNvPr id="3" name="Title 1">
            <a:extLst>
              <a:ext uri="{FF2B5EF4-FFF2-40B4-BE49-F238E27FC236}">
                <a16:creationId xmlns:a16="http://schemas.microsoft.com/office/drawing/2014/main" id="{AC6724CA-8314-AD48-2D4E-34E9A64A65CE}"/>
              </a:ext>
            </a:extLst>
          </p:cNvPr>
          <p:cNvSpPr txBox="1">
            <a:spLocks/>
          </p:cNvSpPr>
          <p:nvPr/>
        </p:nvSpPr>
        <p:spPr bwMode="auto">
          <a:xfrm>
            <a:off x="2423592" y="269776"/>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Chapter:</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559909258"/>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24AA2-B1C5-2544-2C10-450508489D4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E4FD8-0387-4872-03AD-8C4FCA3FED9F}"/>
              </a:ext>
            </a:extLst>
          </p:cNvPr>
          <p:cNvSpPr>
            <a:spLocks noGrp="1"/>
          </p:cNvSpPr>
          <p:nvPr>
            <p:ph type="sldNum" sz="quarter" idx="12"/>
          </p:nvPr>
        </p:nvSpPr>
        <p:spPr/>
        <p:txBody>
          <a:bodyPr/>
          <a:lstStyle/>
          <a:p>
            <a:fld id="{47C51FE3-7623-4EAD-B2F3-330393A65E73}" type="slidenum">
              <a:rPr lang="en-US" smtClean="0"/>
              <a:pPr/>
              <a:t>5</a:t>
            </a:fld>
            <a:endParaRPr lang="en-US"/>
          </a:p>
        </p:txBody>
      </p:sp>
      <p:sp>
        <p:nvSpPr>
          <p:cNvPr id="3" name="Title 1">
            <a:extLst>
              <a:ext uri="{FF2B5EF4-FFF2-40B4-BE49-F238E27FC236}">
                <a16:creationId xmlns:a16="http://schemas.microsoft.com/office/drawing/2014/main" id="{5E130A3C-6F26-654F-7C2A-3222BF8CF540}"/>
              </a:ext>
            </a:extLst>
          </p:cNvPr>
          <p:cNvSpPr txBox="1">
            <a:spLocks/>
          </p:cNvSpPr>
          <p:nvPr/>
        </p:nvSpPr>
        <p:spPr bwMode="auto">
          <a:xfrm>
            <a:off x="2423592" y="269776"/>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Chapter:</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3199918768"/>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7660D-C70F-D53C-75BC-C06F52F58A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5E0985-5EB2-BA0E-20A7-CE46E90C5431}"/>
              </a:ext>
            </a:extLst>
          </p:cNvPr>
          <p:cNvSpPr>
            <a:spLocks noGrp="1"/>
          </p:cNvSpPr>
          <p:nvPr>
            <p:ph type="sldNum" sz="quarter" idx="12"/>
          </p:nvPr>
        </p:nvSpPr>
        <p:spPr/>
        <p:txBody>
          <a:bodyPr/>
          <a:lstStyle/>
          <a:p>
            <a:fld id="{47C51FE3-7623-4EAD-B2F3-330393A65E73}" type="slidenum">
              <a:rPr lang="en-US" smtClean="0"/>
              <a:pPr/>
              <a:t>6</a:t>
            </a:fld>
            <a:endParaRPr lang="en-US"/>
          </a:p>
        </p:txBody>
      </p:sp>
      <p:sp>
        <p:nvSpPr>
          <p:cNvPr id="3" name="Title 1">
            <a:extLst>
              <a:ext uri="{FF2B5EF4-FFF2-40B4-BE49-F238E27FC236}">
                <a16:creationId xmlns:a16="http://schemas.microsoft.com/office/drawing/2014/main" id="{BAAF9BE4-039B-57B0-34EA-588DC8512BC4}"/>
              </a:ext>
            </a:extLst>
          </p:cNvPr>
          <p:cNvSpPr txBox="1">
            <a:spLocks/>
          </p:cNvSpPr>
          <p:nvPr/>
        </p:nvSpPr>
        <p:spPr bwMode="auto">
          <a:xfrm>
            <a:off x="2423592" y="269776"/>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Chapter:</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340831600"/>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4D394-C2A1-3101-A163-778BB9323F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054C4C-0D7C-3BD6-70AC-87A50601DBF8}"/>
              </a:ext>
            </a:extLst>
          </p:cNvPr>
          <p:cNvSpPr>
            <a:spLocks noGrp="1"/>
          </p:cNvSpPr>
          <p:nvPr>
            <p:ph type="sldNum" sz="quarter" idx="12"/>
          </p:nvPr>
        </p:nvSpPr>
        <p:spPr/>
        <p:txBody>
          <a:bodyPr/>
          <a:lstStyle/>
          <a:p>
            <a:fld id="{47C51FE3-7623-4EAD-B2F3-330393A65E73}" type="slidenum">
              <a:rPr lang="en-US" smtClean="0"/>
              <a:pPr/>
              <a:t>7</a:t>
            </a:fld>
            <a:endParaRPr lang="en-US"/>
          </a:p>
        </p:txBody>
      </p:sp>
      <p:sp>
        <p:nvSpPr>
          <p:cNvPr id="3" name="Title 1">
            <a:extLst>
              <a:ext uri="{FF2B5EF4-FFF2-40B4-BE49-F238E27FC236}">
                <a16:creationId xmlns:a16="http://schemas.microsoft.com/office/drawing/2014/main" id="{EA6E118A-A9B1-40AC-4CA7-4A63B1C79B61}"/>
              </a:ext>
            </a:extLst>
          </p:cNvPr>
          <p:cNvSpPr txBox="1">
            <a:spLocks/>
          </p:cNvSpPr>
          <p:nvPr/>
        </p:nvSpPr>
        <p:spPr bwMode="auto">
          <a:xfrm>
            <a:off x="2423592" y="269776"/>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Chapter:</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2718340274"/>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6AC21-C8D6-00FF-A5AE-4F6446B269B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C83C4F-4270-BD52-B432-C5FE15B26F78}"/>
              </a:ext>
            </a:extLst>
          </p:cNvPr>
          <p:cNvSpPr>
            <a:spLocks noGrp="1"/>
          </p:cNvSpPr>
          <p:nvPr>
            <p:ph type="sldNum" sz="quarter" idx="12"/>
          </p:nvPr>
        </p:nvSpPr>
        <p:spPr/>
        <p:txBody>
          <a:bodyPr/>
          <a:lstStyle/>
          <a:p>
            <a:fld id="{47C51FE3-7623-4EAD-B2F3-330393A65E73}" type="slidenum">
              <a:rPr lang="en-US" smtClean="0"/>
              <a:pPr/>
              <a:t>8</a:t>
            </a:fld>
            <a:endParaRPr lang="en-US"/>
          </a:p>
        </p:txBody>
      </p:sp>
      <p:sp>
        <p:nvSpPr>
          <p:cNvPr id="3" name="Title 1">
            <a:extLst>
              <a:ext uri="{FF2B5EF4-FFF2-40B4-BE49-F238E27FC236}">
                <a16:creationId xmlns:a16="http://schemas.microsoft.com/office/drawing/2014/main" id="{ABBB9597-E644-FB8D-6E44-4C92A3DD3A14}"/>
              </a:ext>
            </a:extLst>
          </p:cNvPr>
          <p:cNvSpPr txBox="1">
            <a:spLocks/>
          </p:cNvSpPr>
          <p:nvPr/>
        </p:nvSpPr>
        <p:spPr bwMode="auto">
          <a:xfrm>
            <a:off x="2423592" y="269776"/>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Chapter:</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904105962"/>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8A3541-BE50-530E-68E2-D87D8E812529}"/>
              </a:ext>
            </a:extLst>
          </p:cNvPr>
          <p:cNvSpPr>
            <a:spLocks noGrp="1"/>
          </p:cNvSpPr>
          <p:nvPr>
            <p:ph type="sldNum" sz="quarter" idx="12"/>
          </p:nvPr>
        </p:nvSpPr>
        <p:spPr/>
        <p:txBody>
          <a:bodyPr/>
          <a:lstStyle/>
          <a:p>
            <a:fld id="{47C51FE3-7623-4EAD-B2F3-330393A65E73}" type="slidenum">
              <a:rPr lang="en-US" smtClean="0"/>
              <a:pPr/>
              <a:t>9</a:t>
            </a:fld>
            <a:endParaRPr lang="en-US"/>
          </a:p>
        </p:txBody>
      </p:sp>
      <p:sp>
        <p:nvSpPr>
          <p:cNvPr id="4" name="Title 1">
            <a:extLst>
              <a:ext uri="{FF2B5EF4-FFF2-40B4-BE49-F238E27FC236}">
                <a16:creationId xmlns:a16="http://schemas.microsoft.com/office/drawing/2014/main" id="{25B99CBF-8D5B-6239-71EB-573C87BEB37D}"/>
              </a:ext>
            </a:extLst>
          </p:cNvPr>
          <p:cNvSpPr txBox="1">
            <a:spLocks/>
          </p:cNvSpPr>
          <p:nvPr/>
        </p:nvSpPr>
        <p:spPr bwMode="auto">
          <a:xfrm>
            <a:off x="2351584" y="188640"/>
            <a:ext cx="439248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ysClr val="windowText" lastClr="000000"/>
                </a:solidFill>
              </a:rPr>
              <a:t>Research 1</a:t>
            </a:r>
            <a:endParaRPr kumimoji="0" lang="en-US" sz="32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5" name="TextBox 4">
            <a:extLst>
              <a:ext uri="{FF2B5EF4-FFF2-40B4-BE49-F238E27FC236}">
                <a16:creationId xmlns:a16="http://schemas.microsoft.com/office/drawing/2014/main" id="{60775CA4-D207-E62F-DC9A-A4EF71096596}"/>
              </a:ext>
            </a:extLst>
          </p:cNvPr>
          <p:cNvSpPr txBox="1"/>
          <p:nvPr/>
        </p:nvSpPr>
        <p:spPr>
          <a:xfrm>
            <a:off x="411238" y="1209358"/>
            <a:ext cx="5544616" cy="584775"/>
          </a:xfrm>
          <a:prstGeom prst="rect">
            <a:avLst/>
          </a:prstGeom>
          <a:noFill/>
        </p:spPr>
        <p:txBody>
          <a:bodyPr wrap="square">
            <a:spAutoFit/>
          </a:bodyPr>
          <a:lstStyle/>
          <a:p>
            <a:r>
              <a:rPr lang="en-US" sz="1600" b="1" i="1" dirty="0">
                <a:solidFill>
                  <a:srgbClr val="595959"/>
                </a:solidFill>
                <a:cs typeface="Arial" charset="0"/>
              </a:rPr>
              <a:t>HEMIT: H&amp;E to Multiplex-immunohistochemistry Image Translation with Dual-Branch Pix2pix Generator</a:t>
            </a:r>
          </a:p>
        </p:txBody>
      </p:sp>
      <p:cxnSp>
        <p:nvCxnSpPr>
          <p:cNvPr id="6" name="Straight Connector 5">
            <a:extLst>
              <a:ext uri="{FF2B5EF4-FFF2-40B4-BE49-F238E27FC236}">
                <a16:creationId xmlns:a16="http://schemas.microsoft.com/office/drawing/2014/main" id="{DEC2506E-9026-C555-9B20-058C514538DA}"/>
              </a:ext>
            </a:extLst>
          </p:cNvPr>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507C089-B2B2-F68A-71A8-A594036B8B5C}"/>
              </a:ext>
            </a:extLst>
          </p:cNvPr>
          <p:cNvSpPr txBox="1"/>
          <p:nvPr/>
        </p:nvSpPr>
        <p:spPr>
          <a:xfrm>
            <a:off x="411238" y="1808371"/>
            <a:ext cx="1656184" cy="369332"/>
          </a:xfrm>
          <a:prstGeom prst="rect">
            <a:avLst/>
          </a:prstGeom>
          <a:noFill/>
        </p:spPr>
        <p:txBody>
          <a:bodyPr wrap="square" rtlCol="0">
            <a:spAutoFit/>
          </a:bodyPr>
          <a:lstStyle/>
          <a:p>
            <a:r>
              <a:rPr lang="en-US" b="1" i="1" dirty="0">
                <a:solidFill>
                  <a:srgbClr val="7030A0"/>
                </a:solidFill>
              </a:rPr>
              <a:t>Background</a:t>
            </a:r>
          </a:p>
        </p:txBody>
      </p:sp>
      <p:pic>
        <p:nvPicPr>
          <p:cNvPr id="8" name="图片 2" descr="图层 1">
            <a:extLst>
              <a:ext uri="{FF2B5EF4-FFF2-40B4-BE49-F238E27FC236}">
                <a16:creationId xmlns:a16="http://schemas.microsoft.com/office/drawing/2014/main" id="{61D9358C-E067-16F5-F331-D0D3A502CF91}"/>
              </a:ext>
            </a:extLst>
          </p:cNvPr>
          <p:cNvPicPr>
            <a:picLocks noChangeAspect="1"/>
          </p:cNvPicPr>
          <p:nvPr/>
        </p:nvPicPr>
        <p:blipFill>
          <a:blip r:embed="rId3">
            <a:alphaModFix amt="86000"/>
          </a:blip>
          <a:stretch>
            <a:fillRect/>
          </a:stretch>
        </p:blipFill>
        <p:spPr>
          <a:xfrm>
            <a:off x="574539" y="2484276"/>
            <a:ext cx="1498641" cy="3570387"/>
          </a:xfrm>
          <a:prstGeom prst="rect">
            <a:avLst/>
          </a:prstGeom>
          <a:ln>
            <a:noFill/>
          </a:ln>
        </p:spPr>
      </p:pic>
      <p:sp>
        <p:nvSpPr>
          <p:cNvPr id="9" name="Rectangle 8">
            <a:extLst>
              <a:ext uri="{FF2B5EF4-FFF2-40B4-BE49-F238E27FC236}">
                <a16:creationId xmlns:a16="http://schemas.microsoft.com/office/drawing/2014/main" id="{8A1F24D7-2875-4FE7-11A6-79E07732C669}"/>
              </a:ext>
            </a:extLst>
          </p:cNvPr>
          <p:cNvSpPr/>
          <p:nvPr/>
        </p:nvSpPr>
        <p:spPr>
          <a:xfrm>
            <a:off x="523206" y="2164058"/>
            <a:ext cx="7805042" cy="4073253"/>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接箭头连接符 5">
            <a:extLst>
              <a:ext uri="{FF2B5EF4-FFF2-40B4-BE49-F238E27FC236}">
                <a16:creationId xmlns:a16="http://schemas.microsoft.com/office/drawing/2014/main" id="{7B979922-14B7-7216-4642-8F540D389D01}"/>
              </a:ext>
            </a:extLst>
          </p:cNvPr>
          <p:cNvCxnSpPr>
            <a:cxnSpLocks/>
          </p:cNvCxnSpPr>
          <p:nvPr/>
        </p:nvCxnSpPr>
        <p:spPr>
          <a:xfrm>
            <a:off x="1438326" y="3321964"/>
            <a:ext cx="896607" cy="0"/>
          </a:xfrm>
          <a:prstGeom prst="straightConnector1">
            <a:avLst/>
          </a:prstGeom>
          <a:ln w="25400">
            <a:solidFill>
              <a:srgbClr val="7800A2"/>
            </a:solidFill>
            <a:tailEnd type="arrow"/>
          </a:ln>
        </p:spPr>
        <p:style>
          <a:lnRef idx="1">
            <a:schemeClr val="accent1"/>
          </a:lnRef>
          <a:fillRef idx="0">
            <a:schemeClr val="accent1"/>
          </a:fillRef>
          <a:effectRef idx="0">
            <a:schemeClr val="accent1"/>
          </a:effectRef>
          <a:fontRef idx="minor">
            <a:schemeClr val="tx1"/>
          </a:fontRef>
        </p:style>
      </p:cxnSp>
      <p:sp>
        <p:nvSpPr>
          <p:cNvPr id="11" name="椭圆 6">
            <a:extLst>
              <a:ext uri="{FF2B5EF4-FFF2-40B4-BE49-F238E27FC236}">
                <a16:creationId xmlns:a16="http://schemas.microsoft.com/office/drawing/2014/main" id="{D8C0859A-2C84-406D-C772-E2FF9E4FEF68}"/>
              </a:ext>
            </a:extLst>
          </p:cNvPr>
          <p:cNvSpPr/>
          <p:nvPr/>
        </p:nvSpPr>
        <p:spPr>
          <a:xfrm>
            <a:off x="1150671" y="3171108"/>
            <a:ext cx="287655" cy="287655"/>
          </a:xfrm>
          <a:prstGeom prst="ellipse">
            <a:avLst/>
          </a:prstGeom>
          <a:noFill/>
          <a:ln w="19050">
            <a:solidFill>
              <a:srgbClr val="78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a:extLst>
              <a:ext uri="{FF2B5EF4-FFF2-40B4-BE49-F238E27FC236}">
                <a16:creationId xmlns:a16="http://schemas.microsoft.com/office/drawing/2014/main" id="{FBCA9365-63FF-BDEA-0C70-55E4B7356D0A}"/>
              </a:ext>
            </a:extLst>
          </p:cNvPr>
          <p:cNvSpPr txBox="1"/>
          <p:nvPr/>
        </p:nvSpPr>
        <p:spPr>
          <a:xfrm>
            <a:off x="1724357" y="2240066"/>
            <a:ext cx="2918378" cy="369332"/>
          </a:xfrm>
          <a:prstGeom prst="rect">
            <a:avLst/>
          </a:prstGeom>
          <a:noFill/>
        </p:spPr>
        <p:txBody>
          <a:bodyPr wrap="square" rtlCol="0">
            <a:spAutoFit/>
          </a:bodyPr>
          <a:lstStyle/>
          <a:p>
            <a:pPr algn="ctr"/>
            <a:r>
              <a:rPr lang="en-US" b="1" dirty="0"/>
              <a:t>Pathological diagnosis</a:t>
            </a:r>
          </a:p>
        </p:txBody>
      </p:sp>
      <p:sp>
        <p:nvSpPr>
          <p:cNvPr id="16" name="文本框 7">
            <a:extLst>
              <a:ext uri="{FF2B5EF4-FFF2-40B4-BE49-F238E27FC236}">
                <a16:creationId xmlns:a16="http://schemas.microsoft.com/office/drawing/2014/main" id="{A7923C37-57B3-053C-2C5C-26EB0C763AF4}"/>
              </a:ext>
            </a:extLst>
          </p:cNvPr>
          <p:cNvSpPr txBox="1"/>
          <p:nvPr/>
        </p:nvSpPr>
        <p:spPr>
          <a:xfrm>
            <a:off x="2351584" y="3111361"/>
            <a:ext cx="2736304" cy="369332"/>
          </a:xfrm>
          <a:prstGeom prst="rect">
            <a:avLst/>
          </a:prstGeom>
          <a:noFill/>
          <a:ln w="25400">
            <a:solidFill>
              <a:srgbClr val="7800A2"/>
            </a:solidFill>
          </a:ln>
        </p:spPr>
        <p:txBody>
          <a:bodyPr wrap="square" rtlCol="0">
            <a:spAutoFit/>
          </a:bodyPr>
          <a:lstStyle/>
          <a:p>
            <a:pPr algn="ctr"/>
            <a:r>
              <a:rPr lang="en-US" altLang="zh-CN" dirty="0"/>
              <a:t>unstained tissue section</a:t>
            </a:r>
          </a:p>
        </p:txBody>
      </p:sp>
      <p:grpSp>
        <p:nvGrpSpPr>
          <p:cNvPr id="27" name="Group 26">
            <a:extLst>
              <a:ext uri="{FF2B5EF4-FFF2-40B4-BE49-F238E27FC236}">
                <a16:creationId xmlns:a16="http://schemas.microsoft.com/office/drawing/2014/main" id="{02D7DCF0-5AA9-31F8-0823-7AECCB8E7D15}"/>
              </a:ext>
            </a:extLst>
          </p:cNvPr>
          <p:cNvGrpSpPr/>
          <p:nvPr/>
        </p:nvGrpSpPr>
        <p:grpSpPr>
          <a:xfrm>
            <a:off x="2336516" y="3527118"/>
            <a:ext cx="2766440" cy="1974318"/>
            <a:chOff x="2890119" y="3789041"/>
            <a:chExt cx="2219768" cy="1584176"/>
          </a:xfrm>
        </p:grpSpPr>
        <p:pic>
          <p:nvPicPr>
            <p:cNvPr id="17" name="图片 8" descr="未命名1642374794">
              <a:extLst>
                <a:ext uri="{FF2B5EF4-FFF2-40B4-BE49-F238E27FC236}">
                  <a16:creationId xmlns:a16="http://schemas.microsoft.com/office/drawing/2014/main" id="{7516C25E-AE67-8B80-DF19-B51225A14012}"/>
                </a:ext>
              </a:extLst>
            </p:cNvPr>
            <p:cNvPicPr>
              <a:picLocks noChangeAspect="1"/>
            </p:cNvPicPr>
            <p:nvPr/>
          </p:nvPicPr>
          <p:blipFill>
            <a:blip r:embed="rId4"/>
            <a:stretch>
              <a:fillRect/>
            </a:stretch>
          </p:blipFill>
          <p:spPr>
            <a:xfrm>
              <a:off x="2890119" y="3883514"/>
              <a:ext cx="2219768" cy="1489703"/>
            </a:xfrm>
            <a:prstGeom prst="rect">
              <a:avLst/>
            </a:prstGeom>
            <a:ln>
              <a:noFill/>
            </a:ln>
          </p:spPr>
        </p:pic>
        <p:sp>
          <p:nvSpPr>
            <p:cNvPr id="18" name="矩形 9">
              <a:extLst>
                <a:ext uri="{FF2B5EF4-FFF2-40B4-BE49-F238E27FC236}">
                  <a16:creationId xmlns:a16="http://schemas.microsoft.com/office/drawing/2014/main" id="{A6200BCB-E2C0-9C9C-2047-743819C6D1ED}"/>
                </a:ext>
              </a:extLst>
            </p:cNvPr>
            <p:cNvSpPr/>
            <p:nvPr/>
          </p:nvSpPr>
          <p:spPr>
            <a:xfrm>
              <a:off x="2915623" y="3789041"/>
              <a:ext cx="2168762" cy="1584176"/>
            </a:xfrm>
            <a:prstGeom prst="rect">
              <a:avLst/>
            </a:prstGeom>
            <a:noFill/>
            <a:ln w="28575" cmpd="sng">
              <a:solidFill>
                <a:srgbClr val="7800A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5">
            <a:extLst>
              <a:ext uri="{FF2B5EF4-FFF2-40B4-BE49-F238E27FC236}">
                <a16:creationId xmlns:a16="http://schemas.microsoft.com/office/drawing/2014/main" id="{49C4E6E6-4FC4-D500-EAC5-54C83090CD45}"/>
              </a:ext>
            </a:extLst>
          </p:cNvPr>
          <p:cNvSpPr txBox="1"/>
          <p:nvPr/>
        </p:nvSpPr>
        <p:spPr>
          <a:xfrm>
            <a:off x="3847157" y="5750130"/>
            <a:ext cx="3057525" cy="369332"/>
          </a:xfrm>
          <a:prstGeom prst="rect">
            <a:avLst/>
          </a:prstGeom>
          <a:noFill/>
          <a:ln>
            <a:noFill/>
          </a:ln>
        </p:spPr>
        <p:txBody>
          <a:bodyPr wrap="square" rtlCol="0" anchor="t">
            <a:spAutoFit/>
          </a:bodyPr>
          <a:lstStyle/>
          <a:p>
            <a:pPr algn="ctr"/>
            <a:r>
              <a:rPr lang="en-US" altLang="zh-CN" dirty="0"/>
              <a:t>microscope imaging</a:t>
            </a:r>
          </a:p>
        </p:txBody>
      </p:sp>
      <p:sp>
        <p:nvSpPr>
          <p:cNvPr id="20" name="右大括号 16">
            <a:extLst>
              <a:ext uri="{FF2B5EF4-FFF2-40B4-BE49-F238E27FC236}">
                <a16:creationId xmlns:a16="http://schemas.microsoft.com/office/drawing/2014/main" id="{2A1C3926-7DF5-244D-23F3-6DBB364A3356}"/>
              </a:ext>
            </a:extLst>
          </p:cNvPr>
          <p:cNvSpPr/>
          <p:nvPr/>
        </p:nvSpPr>
        <p:spPr>
          <a:xfrm rot="5400000">
            <a:off x="5255024" y="3190360"/>
            <a:ext cx="241788" cy="5003023"/>
          </a:xfrm>
          <a:prstGeom prst="rightBrace">
            <a:avLst>
              <a:gd name="adj1" fmla="val 8333"/>
              <a:gd name="adj2" fmla="val 50183"/>
            </a:avLst>
          </a:prstGeom>
          <a:ln w="25400">
            <a:solidFill>
              <a:srgbClr val="7800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14">
            <a:extLst>
              <a:ext uri="{FF2B5EF4-FFF2-40B4-BE49-F238E27FC236}">
                <a16:creationId xmlns:a16="http://schemas.microsoft.com/office/drawing/2014/main" id="{04B76052-A899-25D7-7F48-4911FE29B991}"/>
              </a:ext>
            </a:extLst>
          </p:cNvPr>
          <p:cNvSpPr/>
          <p:nvPr/>
        </p:nvSpPr>
        <p:spPr>
          <a:xfrm>
            <a:off x="5428527" y="3548279"/>
            <a:ext cx="2766441" cy="1968817"/>
          </a:xfrm>
          <a:prstGeom prst="rect">
            <a:avLst/>
          </a:prstGeom>
          <a:noFill/>
          <a:ln w="28575" cmpd="sng">
            <a:solidFill>
              <a:srgbClr val="7800A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31">
            <a:extLst>
              <a:ext uri="{FF2B5EF4-FFF2-40B4-BE49-F238E27FC236}">
                <a16:creationId xmlns:a16="http://schemas.microsoft.com/office/drawing/2014/main" id="{2D42C263-D075-A489-337D-2584DD83C1DE}"/>
              </a:ext>
            </a:extLst>
          </p:cNvPr>
          <p:cNvGrpSpPr/>
          <p:nvPr/>
        </p:nvGrpSpPr>
        <p:grpSpPr>
          <a:xfrm>
            <a:off x="5663952" y="3688060"/>
            <a:ext cx="2328009" cy="1599728"/>
            <a:chOff x="5712207" y="3613675"/>
            <a:chExt cx="2456663" cy="1688135"/>
          </a:xfrm>
        </p:grpSpPr>
        <p:pic>
          <p:nvPicPr>
            <p:cNvPr id="23" name="图片 17">
              <a:extLst>
                <a:ext uri="{FF2B5EF4-FFF2-40B4-BE49-F238E27FC236}">
                  <a16:creationId xmlns:a16="http://schemas.microsoft.com/office/drawing/2014/main" id="{84A32D20-4C83-1458-F7EC-3271EFEA923A}"/>
                </a:ext>
              </a:extLst>
            </p:cNvPr>
            <p:cNvPicPr>
              <a:picLocks noChangeAspect="1"/>
            </p:cNvPicPr>
            <p:nvPr/>
          </p:nvPicPr>
          <p:blipFill>
            <a:blip r:embed="rId5"/>
            <a:stretch>
              <a:fillRect/>
            </a:stretch>
          </p:blipFill>
          <p:spPr>
            <a:xfrm>
              <a:off x="5712207" y="3811019"/>
              <a:ext cx="1119399" cy="1490791"/>
            </a:xfrm>
            <a:prstGeom prst="rect">
              <a:avLst/>
            </a:prstGeom>
            <a:ln>
              <a:solidFill>
                <a:srgbClr val="7800A2"/>
              </a:solidFill>
            </a:ln>
          </p:spPr>
        </p:pic>
        <p:cxnSp>
          <p:nvCxnSpPr>
            <p:cNvPr id="24" name="直接连接符 18">
              <a:extLst>
                <a:ext uri="{FF2B5EF4-FFF2-40B4-BE49-F238E27FC236}">
                  <a16:creationId xmlns:a16="http://schemas.microsoft.com/office/drawing/2014/main" id="{64B9F0E1-34E6-8FBF-CB6A-F3DE23F61B13}"/>
                </a:ext>
              </a:extLst>
            </p:cNvPr>
            <p:cNvCxnSpPr/>
            <p:nvPr/>
          </p:nvCxnSpPr>
          <p:spPr>
            <a:xfrm flipV="1">
              <a:off x="6069076" y="3811019"/>
              <a:ext cx="1122803" cy="1000034"/>
            </a:xfrm>
            <a:prstGeom prst="line">
              <a:avLst/>
            </a:prstGeom>
            <a:ln w="25400">
              <a:solidFill>
                <a:srgbClr val="7800A2"/>
              </a:solidFill>
            </a:ln>
          </p:spPr>
          <p:style>
            <a:lnRef idx="1">
              <a:schemeClr val="accent1"/>
            </a:lnRef>
            <a:fillRef idx="0">
              <a:schemeClr val="accent1"/>
            </a:fillRef>
            <a:effectRef idx="0">
              <a:schemeClr val="accent1"/>
            </a:effectRef>
            <a:fontRef idx="minor">
              <a:schemeClr val="tx1"/>
            </a:fontRef>
          </p:style>
        </p:cxnSp>
        <p:cxnSp>
          <p:nvCxnSpPr>
            <p:cNvPr id="25" name="直接连接符 19">
              <a:extLst>
                <a:ext uri="{FF2B5EF4-FFF2-40B4-BE49-F238E27FC236}">
                  <a16:creationId xmlns:a16="http://schemas.microsoft.com/office/drawing/2014/main" id="{B38FD35E-E84E-9C8A-5F86-0E58712B652A}"/>
                </a:ext>
              </a:extLst>
            </p:cNvPr>
            <p:cNvCxnSpPr>
              <a:endCxn id="26" idx="4"/>
            </p:cNvCxnSpPr>
            <p:nvPr/>
          </p:nvCxnSpPr>
          <p:spPr>
            <a:xfrm flipV="1">
              <a:off x="6098010" y="4707462"/>
              <a:ext cx="1518252" cy="87966"/>
            </a:xfrm>
            <a:prstGeom prst="line">
              <a:avLst/>
            </a:prstGeom>
            <a:ln w="25400">
              <a:solidFill>
                <a:srgbClr val="7800A2"/>
              </a:solidFill>
            </a:ln>
          </p:spPr>
          <p:style>
            <a:lnRef idx="1">
              <a:schemeClr val="accent1"/>
            </a:lnRef>
            <a:fillRef idx="0">
              <a:schemeClr val="accent1"/>
            </a:fillRef>
            <a:effectRef idx="0">
              <a:schemeClr val="accent1"/>
            </a:effectRef>
            <a:fontRef idx="minor">
              <a:schemeClr val="tx1"/>
            </a:fontRef>
          </p:style>
        </p:cxnSp>
        <p:pic>
          <p:nvPicPr>
            <p:cNvPr id="26" name="图片 20">
              <a:extLst>
                <a:ext uri="{FF2B5EF4-FFF2-40B4-BE49-F238E27FC236}">
                  <a16:creationId xmlns:a16="http://schemas.microsoft.com/office/drawing/2014/main" id="{4DE8AB03-280D-665F-05CA-AF6BC0880D48}"/>
                </a:ext>
              </a:extLst>
            </p:cNvPr>
            <p:cNvPicPr>
              <a:picLocks noChangeAspect="1"/>
            </p:cNvPicPr>
            <p:nvPr/>
          </p:nvPicPr>
          <p:blipFill>
            <a:blip r:embed="rId6"/>
            <a:srcRect l="44049"/>
            <a:stretch>
              <a:fillRect/>
            </a:stretch>
          </p:blipFill>
          <p:spPr>
            <a:xfrm>
              <a:off x="7063088" y="3613675"/>
              <a:ext cx="1105782" cy="1093787"/>
            </a:xfrm>
            <a:prstGeom prst="ellipse">
              <a:avLst/>
            </a:prstGeom>
            <a:ln w="28575" cmpd="sng">
              <a:solidFill>
                <a:srgbClr val="7800A2"/>
              </a:solidFill>
              <a:prstDash val="solid"/>
            </a:ln>
          </p:spPr>
        </p:pic>
      </p:grpSp>
      <p:cxnSp>
        <p:nvCxnSpPr>
          <p:cNvPr id="29" name="直接箭头连接符 5">
            <a:extLst>
              <a:ext uri="{FF2B5EF4-FFF2-40B4-BE49-F238E27FC236}">
                <a16:creationId xmlns:a16="http://schemas.microsoft.com/office/drawing/2014/main" id="{841E41C9-53EE-1BD6-C724-CB46319DA903}"/>
              </a:ext>
            </a:extLst>
          </p:cNvPr>
          <p:cNvCxnSpPr>
            <a:cxnSpLocks/>
            <a:stCxn id="16" idx="3"/>
            <a:endCxn id="31" idx="1"/>
          </p:cNvCxnSpPr>
          <p:nvPr/>
        </p:nvCxnSpPr>
        <p:spPr>
          <a:xfrm>
            <a:off x="5087888" y="3296027"/>
            <a:ext cx="355707" cy="0"/>
          </a:xfrm>
          <a:prstGeom prst="straightConnector1">
            <a:avLst/>
          </a:prstGeom>
          <a:ln w="25400">
            <a:solidFill>
              <a:srgbClr val="7800A2"/>
            </a:solidFill>
            <a:tailEnd type="arrow"/>
          </a:ln>
        </p:spPr>
        <p:style>
          <a:lnRef idx="1">
            <a:schemeClr val="accent1"/>
          </a:lnRef>
          <a:fillRef idx="0">
            <a:schemeClr val="accent1"/>
          </a:fillRef>
          <a:effectRef idx="0">
            <a:schemeClr val="accent1"/>
          </a:effectRef>
          <a:fontRef idx="minor">
            <a:schemeClr val="tx1"/>
          </a:fontRef>
        </p:style>
      </p:cxnSp>
      <p:sp>
        <p:nvSpPr>
          <p:cNvPr id="31" name="文本框 7">
            <a:extLst>
              <a:ext uri="{FF2B5EF4-FFF2-40B4-BE49-F238E27FC236}">
                <a16:creationId xmlns:a16="http://schemas.microsoft.com/office/drawing/2014/main" id="{2BC67CCE-62BA-6218-C0E8-D4898E20FDC7}"/>
              </a:ext>
            </a:extLst>
          </p:cNvPr>
          <p:cNvSpPr txBox="1"/>
          <p:nvPr/>
        </p:nvSpPr>
        <p:spPr>
          <a:xfrm>
            <a:off x="5443595" y="3111361"/>
            <a:ext cx="2736304" cy="369332"/>
          </a:xfrm>
          <a:prstGeom prst="rect">
            <a:avLst/>
          </a:prstGeom>
          <a:noFill/>
          <a:ln w="25400">
            <a:solidFill>
              <a:srgbClr val="7800A2"/>
            </a:solidFill>
          </a:ln>
        </p:spPr>
        <p:txBody>
          <a:bodyPr wrap="square" rtlCol="0">
            <a:spAutoFit/>
          </a:bodyPr>
          <a:lstStyle/>
          <a:p>
            <a:pPr algn="ctr"/>
            <a:r>
              <a:rPr lang="en-US" altLang="zh-CN" dirty="0"/>
              <a:t>stained tissue section</a:t>
            </a:r>
          </a:p>
        </p:txBody>
      </p:sp>
      <p:grpSp>
        <p:nvGrpSpPr>
          <p:cNvPr id="35" name="Group 34">
            <a:extLst>
              <a:ext uri="{FF2B5EF4-FFF2-40B4-BE49-F238E27FC236}">
                <a16:creationId xmlns:a16="http://schemas.microsoft.com/office/drawing/2014/main" id="{0AB9B27B-29F2-19B3-3E12-B3D39E541CA2}"/>
              </a:ext>
            </a:extLst>
          </p:cNvPr>
          <p:cNvGrpSpPr/>
          <p:nvPr/>
        </p:nvGrpSpPr>
        <p:grpSpPr>
          <a:xfrm>
            <a:off x="4604370" y="2657339"/>
            <a:ext cx="1385570" cy="294651"/>
            <a:chOff x="4665290" y="2396016"/>
            <a:chExt cx="1385570" cy="294651"/>
          </a:xfrm>
        </p:grpSpPr>
        <p:sp>
          <p:nvSpPr>
            <p:cNvPr id="33" name="文本框 11">
              <a:extLst>
                <a:ext uri="{FF2B5EF4-FFF2-40B4-BE49-F238E27FC236}">
                  <a16:creationId xmlns:a16="http://schemas.microsoft.com/office/drawing/2014/main" id="{BCDF444F-2951-DDBD-C298-9B6B36965C0D}"/>
                </a:ext>
              </a:extLst>
            </p:cNvPr>
            <p:cNvSpPr txBox="1"/>
            <p:nvPr/>
          </p:nvSpPr>
          <p:spPr>
            <a:xfrm>
              <a:off x="4665290" y="2416610"/>
              <a:ext cx="1385570" cy="253916"/>
            </a:xfrm>
            <a:prstGeom prst="rect">
              <a:avLst/>
            </a:prstGeom>
            <a:noFill/>
          </p:spPr>
          <p:txBody>
            <a:bodyPr wrap="square" rtlCol="0" anchor="t">
              <a:spAutoFit/>
            </a:bodyPr>
            <a:lstStyle/>
            <a:p>
              <a:pPr algn="ctr"/>
              <a:r>
                <a:rPr lang="en-US" altLang="zh-CN" sz="1050" dirty="0">
                  <a:latin typeface="Arial" panose="020B0604020202020204" pitchFamily="34" charset="0"/>
                  <a:cs typeface="Arial" panose="020B0604020202020204" pitchFamily="34" charset="0"/>
                </a:rPr>
                <a:t>histological staining</a:t>
              </a:r>
            </a:p>
          </p:txBody>
        </p:sp>
        <p:sp>
          <p:nvSpPr>
            <p:cNvPr id="34" name="矩形 12">
              <a:extLst>
                <a:ext uri="{FF2B5EF4-FFF2-40B4-BE49-F238E27FC236}">
                  <a16:creationId xmlns:a16="http://schemas.microsoft.com/office/drawing/2014/main" id="{0898A9A0-3C59-A8A0-627E-63C4417AB7BC}"/>
                </a:ext>
              </a:extLst>
            </p:cNvPr>
            <p:cNvSpPr/>
            <p:nvPr/>
          </p:nvSpPr>
          <p:spPr>
            <a:xfrm>
              <a:off x="4714018" y="2396016"/>
              <a:ext cx="1288114" cy="294651"/>
            </a:xfrm>
            <a:prstGeom prst="rect">
              <a:avLst/>
            </a:prstGeom>
            <a:noFill/>
            <a:ln w="25400">
              <a:solidFill>
                <a:srgbClr val="78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6" name="Arrow: Down 35">
            <a:extLst>
              <a:ext uri="{FF2B5EF4-FFF2-40B4-BE49-F238E27FC236}">
                <a16:creationId xmlns:a16="http://schemas.microsoft.com/office/drawing/2014/main" id="{25D22F89-1B8C-F159-D714-FA7E44B78C50}"/>
              </a:ext>
            </a:extLst>
          </p:cNvPr>
          <p:cNvSpPr/>
          <p:nvPr/>
        </p:nvSpPr>
        <p:spPr>
          <a:xfrm>
            <a:off x="5156353" y="2992097"/>
            <a:ext cx="209939" cy="223058"/>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A8B750B-E678-72E1-7DDB-A6C9AF6F7CD8}"/>
              </a:ext>
            </a:extLst>
          </p:cNvPr>
          <p:cNvSpPr/>
          <p:nvPr/>
        </p:nvSpPr>
        <p:spPr>
          <a:xfrm>
            <a:off x="8458303" y="2185649"/>
            <a:ext cx="3470345" cy="4073254"/>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图片 36">
            <a:extLst>
              <a:ext uri="{FF2B5EF4-FFF2-40B4-BE49-F238E27FC236}">
                <a16:creationId xmlns:a16="http://schemas.microsoft.com/office/drawing/2014/main" id="{130EF579-C34E-FE1A-EEAA-EB3B87E9C271}"/>
              </a:ext>
            </a:extLst>
          </p:cNvPr>
          <p:cNvPicPr>
            <a:picLocks noChangeAspect="1"/>
          </p:cNvPicPr>
          <p:nvPr/>
        </p:nvPicPr>
        <p:blipFill>
          <a:blip r:embed="rId7"/>
          <a:stretch>
            <a:fillRect/>
          </a:stretch>
        </p:blipFill>
        <p:spPr>
          <a:xfrm>
            <a:off x="8686159" y="2684503"/>
            <a:ext cx="2891719" cy="1614482"/>
          </a:xfrm>
          <a:prstGeom prst="rect">
            <a:avLst/>
          </a:prstGeom>
          <a:ln w="25400">
            <a:noFill/>
          </a:ln>
        </p:spPr>
      </p:pic>
      <p:pic>
        <p:nvPicPr>
          <p:cNvPr id="43" name="图片 37">
            <a:extLst>
              <a:ext uri="{FF2B5EF4-FFF2-40B4-BE49-F238E27FC236}">
                <a16:creationId xmlns:a16="http://schemas.microsoft.com/office/drawing/2014/main" id="{4639F946-74C4-8189-0DD0-45BDBB176DE5}"/>
              </a:ext>
            </a:extLst>
          </p:cNvPr>
          <p:cNvPicPr>
            <a:picLocks noChangeAspect="1"/>
          </p:cNvPicPr>
          <p:nvPr/>
        </p:nvPicPr>
        <p:blipFill>
          <a:blip r:embed="rId8"/>
          <a:stretch>
            <a:fillRect/>
          </a:stretch>
        </p:blipFill>
        <p:spPr>
          <a:xfrm>
            <a:off x="8655736" y="4402800"/>
            <a:ext cx="2922142" cy="1618488"/>
          </a:xfrm>
          <a:prstGeom prst="rect">
            <a:avLst/>
          </a:prstGeom>
          <a:ln w="25400">
            <a:noFill/>
          </a:ln>
        </p:spPr>
      </p:pic>
      <p:sp>
        <p:nvSpPr>
          <p:cNvPr id="45" name="TextBox 44">
            <a:extLst>
              <a:ext uri="{FF2B5EF4-FFF2-40B4-BE49-F238E27FC236}">
                <a16:creationId xmlns:a16="http://schemas.microsoft.com/office/drawing/2014/main" id="{95ACCA5C-FCE6-9798-A086-F87415D4477C}"/>
              </a:ext>
            </a:extLst>
          </p:cNvPr>
          <p:cNvSpPr txBox="1"/>
          <p:nvPr/>
        </p:nvSpPr>
        <p:spPr>
          <a:xfrm>
            <a:off x="8471782" y="2185649"/>
            <a:ext cx="2922142" cy="369332"/>
          </a:xfrm>
          <a:prstGeom prst="rect">
            <a:avLst/>
          </a:prstGeom>
          <a:noFill/>
        </p:spPr>
        <p:txBody>
          <a:bodyPr wrap="square">
            <a:spAutoFit/>
          </a:bodyPr>
          <a:lstStyle/>
          <a:p>
            <a:pPr algn="ctr"/>
            <a:r>
              <a:rPr lang="en-US" b="1" dirty="0"/>
              <a:t>Staining methods</a:t>
            </a:r>
          </a:p>
        </p:txBody>
      </p:sp>
      <p:sp>
        <p:nvSpPr>
          <p:cNvPr id="46" name="TextBox 45">
            <a:extLst>
              <a:ext uri="{FF2B5EF4-FFF2-40B4-BE49-F238E27FC236}">
                <a16:creationId xmlns:a16="http://schemas.microsoft.com/office/drawing/2014/main" id="{ABDADD94-C5DE-BC03-1CA6-7DCE55EB08DC}"/>
              </a:ext>
            </a:extLst>
          </p:cNvPr>
          <p:cNvSpPr txBox="1"/>
          <p:nvPr/>
        </p:nvSpPr>
        <p:spPr>
          <a:xfrm>
            <a:off x="8607935" y="2614038"/>
            <a:ext cx="720080" cy="338554"/>
          </a:xfrm>
          <a:prstGeom prst="rect">
            <a:avLst/>
          </a:prstGeom>
          <a:noFill/>
        </p:spPr>
        <p:txBody>
          <a:bodyPr wrap="square">
            <a:spAutoFit/>
          </a:bodyPr>
          <a:lstStyle/>
          <a:p>
            <a:r>
              <a:rPr lang="en-US" altLang="zh-CN" sz="1600" dirty="0">
                <a:highlight>
                  <a:srgbClr val="FFFF00"/>
                </a:highlight>
                <a:sym typeface="+mn-ea"/>
              </a:rPr>
              <a:t>H&amp;E</a:t>
            </a:r>
          </a:p>
        </p:txBody>
      </p:sp>
      <p:sp>
        <p:nvSpPr>
          <p:cNvPr id="47" name="TextBox 46">
            <a:extLst>
              <a:ext uri="{FF2B5EF4-FFF2-40B4-BE49-F238E27FC236}">
                <a16:creationId xmlns:a16="http://schemas.microsoft.com/office/drawing/2014/main" id="{E273A56A-3CF8-6C86-09D9-1BD9464D9032}"/>
              </a:ext>
            </a:extLst>
          </p:cNvPr>
          <p:cNvSpPr txBox="1"/>
          <p:nvPr/>
        </p:nvSpPr>
        <p:spPr>
          <a:xfrm>
            <a:off x="8589127" y="4377659"/>
            <a:ext cx="720080" cy="338554"/>
          </a:xfrm>
          <a:prstGeom prst="rect">
            <a:avLst/>
          </a:prstGeom>
          <a:noFill/>
        </p:spPr>
        <p:txBody>
          <a:bodyPr wrap="square">
            <a:spAutoFit/>
          </a:bodyPr>
          <a:lstStyle/>
          <a:p>
            <a:r>
              <a:rPr lang="en-US" altLang="zh-CN" sz="1600" dirty="0">
                <a:highlight>
                  <a:srgbClr val="FFFF00"/>
                </a:highlight>
                <a:sym typeface="+mn-ea"/>
              </a:rPr>
              <a:t>mIHC</a:t>
            </a:r>
          </a:p>
        </p:txBody>
      </p:sp>
      <p:sp>
        <p:nvSpPr>
          <p:cNvPr id="48" name="TextBox 47">
            <a:extLst>
              <a:ext uri="{FF2B5EF4-FFF2-40B4-BE49-F238E27FC236}">
                <a16:creationId xmlns:a16="http://schemas.microsoft.com/office/drawing/2014/main" id="{C067F96C-41A2-D471-3976-1A91A33AD071}"/>
              </a:ext>
            </a:extLst>
          </p:cNvPr>
          <p:cNvSpPr txBox="1"/>
          <p:nvPr/>
        </p:nvSpPr>
        <p:spPr>
          <a:xfrm>
            <a:off x="8708691" y="3166661"/>
            <a:ext cx="2798204" cy="954107"/>
          </a:xfrm>
          <a:prstGeom prst="rect">
            <a:avLst/>
          </a:prstGeom>
          <a:solidFill>
            <a:schemeClr val="bg1">
              <a:lumMod val="85000"/>
              <a:alpha val="67000"/>
            </a:schemeClr>
          </a:solid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low cost</a:t>
            </a:r>
          </a:p>
          <a:p>
            <a:pPr marL="285750" indent="-285750">
              <a:buFont typeface="Wingdings" panose="05000000000000000000" charset="0"/>
              <a:buChar char="Ø"/>
            </a:pPr>
            <a:r>
              <a:rPr lang="en-US" altLang="zh-CN" sz="1400" dirty="0">
                <a:ea typeface="黑体" panose="02010609060101010101" pitchFamily="49" charset="-122"/>
                <a:sym typeface="+mn-ea"/>
              </a:rPr>
              <a:t>Simple preparation process</a:t>
            </a:r>
          </a:p>
          <a:p>
            <a:pPr marL="285750" indent="-285750">
              <a:buFont typeface="Wingdings" panose="05000000000000000000" charset="0"/>
              <a:buChar char="Ø"/>
            </a:pPr>
            <a:r>
              <a:rPr lang="en-US" altLang="zh-CN" sz="1400" dirty="0">
                <a:ea typeface="黑体" panose="02010609060101010101" pitchFamily="49" charset="-122"/>
                <a:sym typeface="+mn-ea"/>
              </a:rPr>
              <a:t>Can not identify specific protein markers</a:t>
            </a:r>
          </a:p>
        </p:txBody>
      </p:sp>
      <p:sp>
        <p:nvSpPr>
          <p:cNvPr id="49" name="TextBox 48">
            <a:extLst>
              <a:ext uri="{FF2B5EF4-FFF2-40B4-BE49-F238E27FC236}">
                <a16:creationId xmlns:a16="http://schemas.microsoft.com/office/drawing/2014/main" id="{F31BF5D2-2407-9911-1C99-037E8A177083}"/>
              </a:ext>
            </a:extLst>
          </p:cNvPr>
          <p:cNvSpPr txBox="1"/>
          <p:nvPr/>
        </p:nvSpPr>
        <p:spPr>
          <a:xfrm>
            <a:off x="8708691" y="4794887"/>
            <a:ext cx="2798204" cy="954107"/>
          </a:xfrm>
          <a:prstGeom prst="rect">
            <a:avLst/>
          </a:prstGeom>
          <a:solidFill>
            <a:schemeClr val="bg1">
              <a:lumMod val="85000"/>
              <a:alpha val="78000"/>
            </a:schemeClr>
          </a:solid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high cost</a:t>
            </a:r>
          </a:p>
          <a:p>
            <a:pPr marL="285750" indent="-285750">
              <a:buFont typeface="Wingdings" panose="05000000000000000000" charset="0"/>
              <a:buChar char="Ø"/>
            </a:pPr>
            <a:r>
              <a:rPr lang="en-US" altLang="zh-CN" sz="1400" dirty="0">
                <a:ea typeface="黑体" panose="02010609060101010101" pitchFamily="49" charset="-122"/>
                <a:sym typeface="+mn-ea"/>
              </a:rPr>
              <a:t>complex preparation process</a:t>
            </a:r>
          </a:p>
          <a:p>
            <a:pPr marL="285750" indent="-285750">
              <a:buFont typeface="Wingdings" panose="05000000000000000000" charset="0"/>
              <a:buChar char="Ø"/>
            </a:pPr>
            <a:r>
              <a:rPr lang="en-US" altLang="zh-CN" sz="1400" dirty="0">
                <a:ea typeface="黑体" panose="02010609060101010101" pitchFamily="49" charset="-122"/>
                <a:sym typeface="+mn-ea"/>
              </a:rPr>
              <a:t>Can provide information on protein expression</a:t>
            </a:r>
          </a:p>
        </p:txBody>
      </p:sp>
      <p:sp>
        <p:nvSpPr>
          <p:cNvPr id="50" name="TextBox 49">
            <a:extLst>
              <a:ext uri="{FF2B5EF4-FFF2-40B4-BE49-F238E27FC236}">
                <a16:creationId xmlns:a16="http://schemas.microsoft.com/office/drawing/2014/main" id="{A30C4D2F-2E43-A8B2-F73F-AA1CD5DE9494}"/>
              </a:ext>
            </a:extLst>
          </p:cNvPr>
          <p:cNvSpPr txBox="1"/>
          <p:nvPr/>
        </p:nvSpPr>
        <p:spPr>
          <a:xfrm>
            <a:off x="1470398" y="6243615"/>
            <a:ext cx="10369152" cy="461665"/>
          </a:xfrm>
          <a:prstGeom prst="rect">
            <a:avLst/>
          </a:prstGeom>
          <a:noFill/>
        </p:spPr>
        <p:txBody>
          <a:bodyPr wrap="square" rtlCol="0">
            <a:spAutoFit/>
          </a:bodyPr>
          <a:lstStyle/>
          <a:p>
            <a:r>
              <a:rPr lang="en-US" sz="2400" b="1" dirty="0">
                <a:solidFill>
                  <a:srgbClr val="7800A2"/>
                </a:solidFill>
              </a:rPr>
              <a:t> Question:  How to acquire mIHC image data more efficiently?</a:t>
            </a:r>
          </a:p>
        </p:txBody>
      </p:sp>
    </p:spTree>
    <p:custDataLst>
      <p:tags r:id="rId1"/>
    </p:custDataLst>
    <p:extLst>
      <p:ext uri="{BB962C8B-B14F-4D97-AF65-F5344CB8AC3E}">
        <p14:creationId xmlns:p14="http://schemas.microsoft.com/office/powerpoint/2010/main" val="169963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1" animBg="1"/>
      <p:bldP spid="48" grpId="0" animBg="1"/>
      <p:bldP spid="49" grpId="0" animBg="1"/>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7|4.5|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M_powerpoint_169_acasson.potx" id="{DCAA7602-4A94-4A10-89D9-5DC9CE20B579}" vid="{2F39BEB1-B4C6-4864-AAB0-C09F11223845}"/>
    </a:ext>
  </a:extLst>
</a:theme>
</file>

<file path=ppt/theme/theme2.xml><?xml version="1.0" encoding="utf-8"?>
<a:theme xmlns:a="http://schemas.openxmlformats.org/drawingml/2006/main" name="SPHER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M_powerpoint_169_acasson.potx" id="{DCAA7602-4A94-4A10-89D9-5DC9CE20B579}" vid="{F3CE79FD-C231-4A13-BF9F-0F09E2FA48A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UoM_powerpoint_169_acasson</Template>
  <TotalTime>5912</TotalTime>
  <Words>1309</Words>
  <Application>Microsoft Office PowerPoint</Application>
  <PresentationFormat>宽屏</PresentationFormat>
  <Paragraphs>205</Paragraphs>
  <Slides>18</Slides>
  <Notes>15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18</vt:i4>
      </vt:variant>
    </vt:vector>
  </HeadingPairs>
  <TitlesOfParts>
    <vt:vector size="28" baseType="lpstr">
      <vt:lpstr>Geneva</vt:lpstr>
      <vt:lpstr>Söhne</vt:lpstr>
      <vt:lpstr>黑体</vt:lpstr>
      <vt:lpstr>Arial</vt:lpstr>
      <vt:lpstr>Calibri</vt:lpstr>
      <vt:lpstr>Cambria</vt:lpstr>
      <vt:lpstr>Segoe UI Light</vt:lpstr>
      <vt:lpstr>Wingdings</vt:lpstr>
      <vt:lpstr>Office Theme</vt:lpstr>
      <vt:lpstr>SPHERE template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University of Manchester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Suzanne Ross</dc:creator>
  <cp:lastModifiedBy>畅 边</cp:lastModifiedBy>
  <cp:revision>19</cp:revision>
  <dcterms:created xsi:type="dcterms:W3CDTF">2022-05-13T10:11:39Z</dcterms:created>
  <dcterms:modified xsi:type="dcterms:W3CDTF">2024-12-04T00:31:57Z</dcterms:modified>
</cp:coreProperties>
</file>